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5"/>
  </p:notesMasterIdLst>
  <p:sldIdLst>
    <p:sldId id="257" r:id="rId2"/>
    <p:sldId id="258" r:id="rId3"/>
    <p:sldId id="259" r:id="rId4"/>
    <p:sldId id="260" r:id="rId5"/>
    <p:sldId id="261" r:id="rId6"/>
    <p:sldId id="262" r:id="rId7"/>
    <p:sldId id="263"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 id="315" r:id="rId58"/>
    <p:sldId id="316" r:id="rId59"/>
    <p:sldId id="317" r:id="rId60"/>
    <p:sldId id="318" r:id="rId61"/>
    <p:sldId id="319" r:id="rId62"/>
    <p:sldId id="320" r:id="rId63"/>
    <p:sldId id="321" r:id="rId64"/>
    <p:sldId id="322" r:id="rId65"/>
    <p:sldId id="334" r:id="rId66"/>
    <p:sldId id="335" r:id="rId67"/>
    <p:sldId id="336" r:id="rId68"/>
    <p:sldId id="337" r:id="rId69"/>
    <p:sldId id="338" r:id="rId70"/>
    <p:sldId id="339" r:id="rId71"/>
    <p:sldId id="340" r:id="rId72"/>
    <p:sldId id="341" r:id="rId73"/>
    <p:sldId id="342" r:id="rId7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2" d="100"/>
          <a:sy n="42" d="100"/>
        </p:scale>
        <p:origin x="-112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AU"/>
  <c:chart>
    <c:title>
      <c:layout/>
    </c:title>
    <c:plotArea>
      <c:layout/>
      <c:lineChart>
        <c:grouping val="standard"/>
        <c:ser>
          <c:idx val="0"/>
          <c:order val="0"/>
          <c:tx>
            <c:strRef>
              <c:f>Sheet1!$B$1</c:f>
              <c:strCache>
                <c:ptCount val="1"/>
                <c:pt idx="0">
                  <c:v>Amps</c:v>
                </c:pt>
              </c:strCache>
            </c:strRef>
          </c:tx>
          <c:cat>
            <c:strRef>
              <c:f>Sheet1!$A$2:$A$5</c:f>
              <c:strCache>
                <c:ptCount val="4"/>
                <c:pt idx="0">
                  <c:v>1 Ω</c:v>
                </c:pt>
                <c:pt idx="1">
                  <c:v>2 Ω</c:v>
                </c:pt>
                <c:pt idx="2">
                  <c:v>3 Ω</c:v>
                </c:pt>
                <c:pt idx="3">
                  <c:v>4 Ω</c:v>
                </c:pt>
              </c:strCache>
            </c:strRef>
          </c:cat>
          <c:val>
            <c:numRef>
              <c:f>Sheet1!$B$2:$B$5</c:f>
              <c:numCache>
                <c:formatCode>General</c:formatCode>
                <c:ptCount val="4"/>
                <c:pt idx="0">
                  <c:v>10</c:v>
                </c:pt>
                <c:pt idx="1">
                  <c:v>5</c:v>
                </c:pt>
                <c:pt idx="2">
                  <c:v>3.3333333333333335</c:v>
                </c:pt>
                <c:pt idx="3">
                  <c:v>2.5</c:v>
                </c:pt>
              </c:numCache>
            </c:numRef>
          </c:val>
        </c:ser>
        <c:marker val="1"/>
        <c:axId val="69016192"/>
        <c:axId val="69026176"/>
      </c:lineChart>
      <c:catAx>
        <c:axId val="69016192"/>
        <c:scaling>
          <c:orientation val="minMax"/>
        </c:scaling>
        <c:axPos val="b"/>
        <c:tickLblPos val="nextTo"/>
        <c:crossAx val="69026176"/>
        <c:crosses val="autoZero"/>
        <c:auto val="1"/>
        <c:lblAlgn val="ctr"/>
        <c:lblOffset val="100"/>
      </c:catAx>
      <c:valAx>
        <c:axId val="69026176"/>
        <c:scaling>
          <c:orientation val="minMax"/>
        </c:scaling>
        <c:axPos val="l"/>
        <c:majorGridlines/>
        <c:numFmt formatCode="General" sourceLinked="1"/>
        <c:tickLblPos val="nextTo"/>
        <c:crossAx val="69016192"/>
        <c:crosses val="autoZero"/>
        <c:crossBetween val="between"/>
      </c:valAx>
    </c:plotArea>
    <c:legend>
      <c:legendPos val="r"/>
      <c:layout/>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AU"/>
  <c:chart>
    <c:title>
      <c:layout/>
    </c:title>
    <c:plotArea>
      <c:layout/>
      <c:lineChart>
        <c:grouping val="standard"/>
        <c:ser>
          <c:idx val="0"/>
          <c:order val="0"/>
          <c:tx>
            <c:strRef>
              <c:f>Sheet1!$B$1</c:f>
              <c:strCache>
                <c:ptCount val="1"/>
                <c:pt idx="0">
                  <c:v>Amps</c:v>
                </c:pt>
              </c:strCache>
            </c:strRef>
          </c:tx>
          <c:cat>
            <c:strRef>
              <c:f>Sheet1!$A$2:$A$5</c:f>
              <c:strCache>
                <c:ptCount val="4"/>
                <c:pt idx="0">
                  <c:v>2 Volts</c:v>
                </c:pt>
                <c:pt idx="1">
                  <c:v>4 Volts</c:v>
                </c:pt>
                <c:pt idx="2">
                  <c:v>6 Volts</c:v>
                </c:pt>
                <c:pt idx="3">
                  <c:v>8 Volts</c:v>
                </c:pt>
              </c:strCache>
            </c:strRef>
          </c:cat>
          <c:val>
            <c:numRef>
              <c:f>Sheet1!$B$2:$B$5</c:f>
              <c:numCache>
                <c:formatCode>General</c:formatCode>
                <c:ptCount val="4"/>
                <c:pt idx="0">
                  <c:v>2</c:v>
                </c:pt>
                <c:pt idx="1">
                  <c:v>4</c:v>
                </c:pt>
                <c:pt idx="2">
                  <c:v>6</c:v>
                </c:pt>
                <c:pt idx="3">
                  <c:v>8</c:v>
                </c:pt>
              </c:numCache>
            </c:numRef>
          </c:val>
        </c:ser>
        <c:marker val="1"/>
        <c:axId val="79237504"/>
        <c:axId val="79239040"/>
      </c:lineChart>
      <c:catAx>
        <c:axId val="79237504"/>
        <c:scaling>
          <c:orientation val="minMax"/>
        </c:scaling>
        <c:axPos val="b"/>
        <c:tickLblPos val="nextTo"/>
        <c:crossAx val="79239040"/>
        <c:crosses val="autoZero"/>
        <c:auto val="1"/>
        <c:lblAlgn val="ctr"/>
        <c:lblOffset val="100"/>
      </c:catAx>
      <c:valAx>
        <c:axId val="79239040"/>
        <c:scaling>
          <c:orientation val="minMax"/>
        </c:scaling>
        <c:axPos val="l"/>
        <c:majorGridlines/>
        <c:numFmt formatCode="General" sourceLinked="1"/>
        <c:tickLblPos val="nextTo"/>
        <c:crossAx val="79237504"/>
        <c:crosses val="autoZero"/>
        <c:crossBetween val="between"/>
      </c:valAx>
    </c:plotArea>
    <c:legend>
      <c:legendPos val="r"/>
      <c:layout/>
    </c:legend>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B928ECD-5CB6-4946-898A-EBEDF7AB9C6B}" type="datetimeFigureOut">
              <a:rPr lang="en-US" smtClean="0"/>
              <a:pPr/>
              <a:t>2/24/2012</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58E2A4-E670-48BA-8643-0EA868D1974B}"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9D14F0CD-0CBE-4905-A73A-9A9F727E6D2F}" type="slidenum">
              <a:rPr lang="en-AU" smtClean="0"/>
              <a:pPr/>
              <a:t>45</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E5ACCD98-0591-46CA-A6E7-631262F6DCEC}" type="datetimeFigureOut">
              <a:rPr lang="en-US" smtClean="0"/>
              <a:pPr/>
              <a:t>2/24/2012</a:t>
            </a:fld>
            <a:endParaRPr lang="en-AU"/>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AU"/>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9EC6AC05-76F0-4EFA-B7F6-6B055A4A86D7}"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5ACCD98-0591-46CA-A6E7-631262F6DCEC}" type="datetimeFigureOut">
              <a:rPr lang="en-US" smtClean="0"/>
              <a:pPr/>
              <a:t>2/24/2012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9EC6AC05-76F0-4EFA-B7F6-6B055A4A86D7}"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5ACCD98-0591-46CA-A6E7-631262F6DCEC}" type="datetimeFigureOut">
              <a:rPr lang="en-US" smtClean="0"/>
              <a:pPr/>
              <a:t>2/24/2012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9EC6AC05-76F0-4EFA-B7F6-6B055A4A86D7}"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5ACCD98-0591-46CA-A6E7-631262F6DCEC}" type="datetimeFigureOut">
              <a:rPr lang="en-US" smtClean="0"/>
              <a:pPr/>
              <a:t>2/24/2012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9EC6AC05-76F0-4EFA-B7F6-6B055A4A86D7}" type="slidenum">
              <a:rPr lang="en-AU" smtClean="0"/>
              <a:pPr/>
              <a:t>‹#›</a:t>
            </a:fld>
            <a:endParaRPr lang="en-AU"/>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5ACCD98-0591-46CA-A6E7-631262F6DCEC}" type="datetimeFigureOut">
              <a:rPr lang="en-US" smtClean="0"/>
              <a:pPr/>
              <a:t>2/24/2012</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9EC6AC05-76F0-4EFA-B7F6-6B055A4A86D7}" type="slidenum">
              <a:rPr lang="en-AU" smtClean="0"/>
              <a:pPr/>
              <a:t>‹#›</a:t>
            </a:fld>
            <a:endParaRPr lang="en-AU"/>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5ACCD98-0591-46CA-A6E7-631262F6DCEC}" type="datetimeFigureOut">
              <a:rPr lang="en-US" smtClean="0"/>
              <a:pPr/>
              <a:t>2/24/2012</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9EC6AC05-76F0-4EFA-B7F6-6B055A4A86D7}" type="slidenum">
              <a:rPr lang="en-AU" smtClean="0"/>
              <a:pPr/>
              <a:t>‹#›</a:t>
            </a:fld>
            <a:endParaRPr lang="en-AU"/>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E5ACCD98-0591-46CA-A6E7-631262F6DCEC}" type="datetimeFigureOut">
              <a:rPr lang="en-US" smtClean="0"/>
              <a:pPr/>
              <a:t>2/24/2012</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9EC6AC05-76F0-4EFA-B7F6-6B055A4A86D7}"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E5ACCD98-0591-46CA-A6E7-631262F6DCEC}" type="datetimeFigureOut">
              <a:rPr lang="en-US" smtClean="0"/>
              <a:pPr/>
              <a:t>2/24/2012</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9EC6AC05-76F0-4EFA-B7F6-6B055A4A86D7}" type="slidenum">
              <a:rPr lang="en-AU" smtClean="0"/>
              <a:pPr/>
              <a:t>‹#›</a:t>
            </a:fld>
            <a:endParaRPr lang="en-AU"/>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E5ACCD98-0591-46CA-A6E7-631262F6DCEC}" type="datetimeFigureOut">
              <a:rPr lang="en-US" smtClean="0"/>
              <a:pPr/>
              <a:t>2/24/2012</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9EC6AC05-76F0-4EFA-B7F6-6B055A4A86D7}"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E5ACCD98-0591-46CA-A6E7-631262F6DCEC}" type="datetimeFigureOut">
              <a:rPr lang="en-US" smtClean="0"/>
              <a:pPr/>
              <a:t>2/24/2012</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9EC6AC05-76F0-4EFA-B7F6-6B055A4A86D7}"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E5ACCD98-0591-46CA-A6E7-631262F6DCEC}" type="datetimeFigureOut">
              <a:rPr lang="en-US" smtClean="0"/>
              <a:pPr/>
              <a:t>2/24/2012</a:t>
            </a:fld>
            <a:endParaRPr lang="en-AU"/>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AU"/>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9EC6AC05-76F0-4EFA-B7F6-6B055A4A86D7}" type="slidenum">
              <a:rPr lang="en-AU" smtClean="0"/>
              <a:pPr/>
              <a:t>‹#›</a:t>
            </a:fld>
            <a:endParaRPr lang="en-AU"/>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5ACCD98-0591-46CA-A6E7-631262F6DCEC}" type="datetimeFigureOut">
              <a:rPr lang="en-US" smtClean="0"/>
              <a:pPr/>
              <a:t>2/24/2012</a:t>
            </a:fld>
            <a:endParaRPr lang="en-AU"/>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AU"/>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EC6AC05-76F0-4EFA-B7F6-6B055A4A86D7}"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en.wikipedia.org/wiki/Voltage" TargetMode="External"/><Relationship Id="rId2" Type="http://schemas.openxmlformats.org/officeDocument/2006/relationships/image" Target="../media/image16.gif"/><Relationship Id="rId1" Type="http://schemas.openxmlformats.org/officeDocument/2006/relationships/slideLayout" Target="../slideLayouts/slideLayout2.xml"/><Relationship Id="rId5" Type="http://schemas.openxmlformats.org/officeDocument/2006/relationships/hyperlink" Target="http://en.wikipedia.org/wiki/Ohm's_law" TargetMode="External"/><Relationship Id="rId4" Type="http://schemas.openxmlformats.org/officeDocument/2006/relationships/hyperlink" Target="http://en.wikipedia.org/wiki/Electric_current"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en.wikipedia.org/wiki/Electric_current" TargetMode="External"/><Relationship Id="rId7" Type="http://schemas.openxmlformats.org/officeDocument/2006/relationships/hyperlink" Target="http://en.wikipedia.org/wiki/Electrical_resistance" TargetMode="External"/><Relationship Id="rId2" Type="http://schemas.openxmlformats.org/officeDocument/2006/relationships/image" Target="../media/image17.gif"/><Relationship Id="rId1" Type="http://schemas.openxmlformats.org/officeDocument/2006/relationships/slideLayout" Target="../slideLayouts/slideLayout2.xml"/><Relationship Id="rId6" Type="http://schemas.openxmlformats.org/officeDocument/2006/relationships/hyperlink" Target="http://en.wikipedia.org/wiki/Voltage" TargetMode="External"/><Relationship Id="rId5" Type="http://schemas.openxmlformats.org/officeDocument/2006/relationships/hyperlink" Target="http://en.wikipedia.org/wiki/Potential_difference" TargetMode="External"/><Relationship Id="rId4" Type="http://schemas.openxmlformats.org/officeDocument/2006/relationships/hyperlink" Target="http://en.wikipedia.org/wiki/Proportionality_(mathematics)" TargetMode="Externa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32.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image" Target="../media/image35.jpeg"/><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4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4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2.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jpe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2.xml"/><Relationship Id="rId4" Type="http://schemas.openxmlformats.org/officeDocument/2006/relationships/image" Target="../media/image58.jpeg"/></Relationships>
</file>

<file path=ppt/slides/_rels/slide54.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2.xml"/><Relationship Id="rId4" Type="http://schemas.openxmlformats.org/officeDocument/2006/relationships/image" Target="../media/image61.jpeg"/></Relationships>
</file>

<file path=ppt/slides/_rels/slide55.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gif"/><Relationship Id="rId1" Type="http://schemas.openxmlformats.org/officeDocument/2006/relationships/slideLayout" Target="../slideLayouts/slideLayout2.xml"/><Relationship Id="rId5" Type="http://schemas.openxmlformats.org/officeDocument/2006/relationships/image" Target="../media/image65.jpeg"/><Relationship Id="rId4" Type="http://schemas.openxmlformats.org/officeDocument/2006/relationships/image" Target="../media/image64.jpeg"/></Relationships>
</file>

<file path=ppt/slides/_rels/slide56.xml.rels><?xml version="1.0" encoding="UTF-8" standalone="yes"?>
<Relationships xmlns="http://schemas.openxmlformats.org/package/2006/relationships"><Relationship Id="rId3" Type="http://schemas.openxmlformats.org/officeDocument/2006/relationships/image" Target="../media/image67.gif"/><Relationship Id="rId2" Type="http://schemas.openxmlformats.org/officeDocument/2006/relationships/image" Target="../media/image66.gi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69.gif"/><Relationship Id="rId2" Type="http://schemas.openxmlformats.org/officeDocument/2006/relationships/image" Target="../media/image68.gi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2.xml"/><Relationship Id="rId5" Type="http://schemas.openxmlformats.org/officeDocument/2006/relationships/image" Target="../media/image72.png"/><Relationship Id="rId4" Type="http://schemas.openxmlformats.org/officeDocument/2006/relationships/hyperlink" Target="http://upload.wikimedia.org/wikipedia/en/0/0d/PEM_fuelcell.svg" TargetMode="External"/></Relationships>
</file>

<file path=ppt/slides/_rels/slide59.xml.rels><?xml version="1.0" encoding="UTF-8" standalone="yes"?>
<Relationships xmlns="http://schemas.openxmlformats.org/package/2006/relationships"><Relationship Id="rId3" Type="http://schemas.openxmlformats.org/officeDocument/2006/relationships/image" Target="../media/image74.gif"/><Relationship Id="rId2" Type="http://schemas.openxmlformats.org/officeDocument/2006/relationships/image" Target="../media/image73.jpeg"/><Relationship Id="rId1" Type="http://schemas.openxmlformats.org/officeDocument/2006/relationships/slideLayout" Target="../slideLayouts/slideLayout2.xml"/><Relationship Id="rId4" Type="http://schemas.openxmlformats.org/officeDocument/2006/relationships/image" Target="../media/image7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png"/><Relationship Id="rId1" Type="http://schemas.openxmlformats.org/officeDocument/2006/relationships/slideLayout" Target="../slideLayouts/slideLayout2.xml"/><Relationship Id="rId4" Type="http://schemas.openxmlformats.org/officeDocument/2006/relationships/image" Target="../media/image78.jpeg"/></Relationships>
</file>

<file path=ppt/slides/_rels/slide61.xml.rels><?xml version="1.0" encoding="UTF-8" standalone="yes"?>
<Relationships xmlns="http://schemas.openxmlformats.org/package/2006/relationships"><Relationship Id="rId3" Type="http://schemas.openxmlformats.org/officeDocument/2006/relationships/image" Target="../media/image80.gif"/><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8" Type="http://schemas.openxmlformats.org/officeDocument/2006/relationships/image" Target="../media/image82.jpeg"/><Relationship Id="rId3" Type="http://schemas.openxmlformats.org/officeDocument/2006/relationships/hyperlink" Target="http://en.wikipedia.org/wiki/Kinetic_energy" TargetMode="External"/><Relationship Id="rId7" Type="http://schemas.openxmlformats.org/officeDocument/2006/relationships/hyperlink" Target="http://en.wikipedia.org/wiki/Entropy" TargetMode="External"/><Relationship Id="rId2" Type="http://schemas.openxmlformats.org/officeDocument/2006/relationships/hyperlink" Target="http://en.wikipedia.org/wiki/Energy" TargetMode="External"/><Relationship Id="rId1" Type="http://schemas.openxmlformats.org/officeDocument/2006/relationships/slideLayout" Target="../slideLayouts/slideLayout2.xml"/><Relationship Id="rId6" Type="http://schemas.openxmlformats.org/officeDocument/2006/relationships/hyperlink" Target="http://en.wikipedia.org/wiki/Perpetual_motion" TargetMode="External"/><Relationship Id="rId5" Type="http://schemas.openxmlformats.org/officeDocument/2006/relationships/hyperlink" Target="http://en.wikipedia.org/wiki/Theory_of_relativity" TargetMode="External"/><Relationship Id="rId4" Type="http://schemas.openxmlformats.org/officeDocument/2006/relationships/hyperlink" Target="http://en.wikipedia.org/wiki/Thermal_energy" TargetMode="External"/></Relationships>
</file>

<file path=ppt/slides/_rels/slide65.xml.rels><?xml version="1.0" encoding="UTF-8" standalone="yes"?>
<Relationships xmlns="http://schemas.openxmlformats.org/package/2006/relationships"><Relationship Id="rId8" Type="http://schemas.openxmlformats.org/officeDocument/2006/relationships/image" Target="../media/image89.gif"/><Relationship Id="rId3" Type="http://schemas.openxmlformats.org/officeDocument/2006/relationships/image" Target="../media/image84.gif"/><Relationship Id="rId7" Type="http://schemas.openxmlformats.org/officeDocument/2006/relationships/image" Target="../media/image88.gif"/><Relationship Id="rId2" Type="http://schemas.openxmlformats.org/officeDocument/2006/relationships/image" Target="../media/image83.gif"/><Relationship Id="rId1" Type="http://schemas.openxmlformats.org/officeDocument/2006/relationships/slideLayout" Target="../slideLayouts/slideLayout2.xml"/><Relationship Id="rId6" Type="http://schemas.openxmlformats.org/officeDocument/2006/relationships/image" Target="../media/image87.gif"/><Relationship Id="rId11" Type="http://schemas.openxmlformats.org/officeDocument/2006/relationships/image" Target="../media/image92.gif"/><Relationship Id="rId5" Type="http://schemas.openxmlformats.org/officeDocument/2006/relationships/image" Target="../media/image86.gif"/><Relationship Id="rId10" Type="http://schemas.openxmlformats.org/officeDocument/2006/relationships/image" Target="../media/image91.gif"/><Relationship Id="rId4" Type="http://schemas.openxmlformats.org/officeDocument/2006/relationships/image" Target="../media/image85.gif"/><Relationship Id="rId9" Type="http://schemas.openxmlformats.org/officeDocument/2006/relationships/image" Target="../media/image90.gif"/></Relationships>
</file>

<file path=ppt/slides/_rels/slide66.xml.rels><?xml version="1.0" encoding="UTF-8" standalone="yes"?>
<Relationships xmlns="http://schemas.openxmlformats.org/package/2006/relationships"><Relationship Id="rId3" Type="http://schemas.openxmlformats.org/officeDocument/2006/relationships/image" Target="../media/image84.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88.gif"/><Relationship Id="rId2" Type="http://schemas.openxmlformats.org/officeDocument/2006/relationships/image" Target="../media/image84.gi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88.gif"/><Relationship Id="rId2" Type="http://schemas.openxmlformats.org/officeDocument/2006/relationships/image" Target="../media/image84.gif"/><Relationship Id="rId1" Type="http://schemas.openxmlformats.org/officeDocument/2006/relationships/slideLayout" Target="../slideLayouts/slideLayout7.xml"/><Relationship Id="rId4" Type="http://schemas.openxmlformats.org/officeDocument/2006/relationships/image" Target="../media/image90.gif"/></Relationships>
</file>

<file path=ppt/slides/_rels/slide69.xml.rels><?xml version="1.0" encoding="UTF-8" standalone="yes"?>
<Relationships xmlns="http://schemas.openxmlformats.org/package/2006/relationships"><Relationship Id="rId3" Type="http://schemas.openxmlformats.org/officeDocument/2006/relationships/image" Target="../media/image88.gif"/><Relationship Id="rId2" Type="http://schemas.openxmlformats.org/officeDocument/2006/relationships/image" Target="../media/image84.gif"/><Relationship Id="rId1" Type="http://schemas.openxmlformats.org/officeDocument/2006/relationships/slideLayout" Target="../slideLayouts/slideLayout7.xml"/><Relationship Id="rId5" Type="http://schemas.openxmlformats.org/officeDocument/2006/relationships/image" Target="../media/image91.gif"/><Relationship Id="rId4" Type="http://schemas.openxmlformats.org/officeDocument/2006/relationships/image" Target="../media/image90.gif"/></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70.xml.rels><?xml version="1.0" encoding="UTF-8" standalone="yes"?>
<Relationships xmlns="http://schemas.openxmlformats.org/package/2006/relationships"><Relationship Id="rId3" Type="http://schemas.openxmlformats.org/officeDocument/2006/relationships/image" Target="../media/image88.gif"/><Relationship Id="rId2" Type="http://schemas.openxmlformats.org/officeDocument/2006/relationships/image" Target="../media/image84.gif"/><Relationship Id="rId1" Type="http://schemas.openxmlformats.org/officeDocument/2006/relationships/slideLayout" Target="../slideLayouts/slideLayout7.xml"/><Relationship Id="rId6" Type="http://schemas.openxmlformats.org/officeDocument/2006/relationships/image" Target="../media/image89.gif"/><Relationship Id="rId5" Type="http://schemas.openxmlformats.org/officeDocument/2006/relationships/image" Target="../media/image91.gif"/><Relationship Id="rId4" Type="http://schemas.openxmlformats.org/officeDocument/2006/relationships/image" Target="../media/image90.gif"/></Relationships>
</file>

<file path=ppt/slides/_rels/slide71.xml.rels><?xml version="1.0" encoding="UTF-8" standalone="yes"?>
<Relationships xmlns="http://schemas.openxmlformats.org/package/2006/relationships"><Relationship Id="rId3" Type="http://schemas.openxmlformats.org/officeDocument/2006/relationships/image" Target="../media/image88.gif"/><Relationship Id="rId7" Type="http://schemas.openxmlformats.org/officeDocument/2006/relationships/image" Target="../media/image92.gif"/><Relationship Id="rId2" Type="http://schemas.openxmlformats.org/officeDocument/2006/relationships/image" Target="../media/image84.gif"/><Relationship Id="rId1" Type="http://schemas.openxmlformats.org/officeDocument/2006/relationships/slideLayout" Target="../slideLayouts/slideLayout7.xml"/><Relationship Id="rId6" Type="http://schemas.openxmlformats.org/officeDocument/2006/relationships/image" Target="../media/image89.gif"/><Relationship Id="rId5" Type="http://schemas.openxmlformats.org/officeDocument/2006/relationships/image" Target="../media/image91.gif"/><Relationship Id="rId4" Type="http://schemas.openxmlformats.org/officeDocument/2006/relationships/image" Target="../media/image90.gif"/></Relationships>
</file>

<file path=ppt/slides/_rels/slide72.xml.rels><?xml version="1.0" encoding="UTF-8" standalone="yes"?>
<Relationships xmlns="http://schemas.openxmlformats.org/package/2006/relationships"><Relationship Id="rId3" Type="http://schemas.openxmlformats.org/officeDocument/2006/relationships/image" Target="../media/image88.gif"/><Relationship Id="rId7" Type="http://schemas.openxmlformats.org/officeDocument/2006/relationships/image" Target="../media/image92.gif"/><Relationship Id="rId2" Type="http://schemas.openxmlformats.org/officeDocument/2006/relationships/image" Target="../media/image84.gif"/><Relationship Id="rId1" Type="http://schemas.openxmlformats.org/officeDocument/2006/relationships/slideLayout" Target="../slideLayouts/slideLayout7.xml"/><Relationship Id="rId6" Type="http://schemas.openxmlformats.org/officeDocument/2006/relationships/image" Target="../media/image89.gif"/><Relationship Id="rId5" Type="http://schemas.openxmlformats.org/officeDocument/2006/relationships/image" Target="../media/image91.gif"/><Relationship Id="rId4" Type="http://schemas.openxmlformats.org/officeDocument/2006/relationships/image" Target="../media/image90.gif"/></Relationships>
</file>

<file path=ppt/slides/_rels/slide73.xml.rels><?xml version="1.0" encoding="UTF-8" standalone="yes"?>
<Relationships xmlns="http://schemas.openxmlformats.org/package/2006/relationships"><Relationship Id="rId8" Type="http://schemas.openxmlformats.org/officeDocument/2006/relationships/image" Target="../media/image90.gif"/><Relationship Id="rId3" Type="http://schemas.openxmlformats.org/officeDocument/2006/relationships/image" Target="../media/image88.gif"/><Relationship Id="rId7" Type="http://schemas.openxmlformats.org/officeDocument/2006/relationships/image" Target="../media/image92.gif"/><Relationship Id="rId2" Type="http://schemas.openxmlformats.org/officeDocument/2006/relationships/image" Target="../media/image84.gif"/><Relationship Id="rId1" Type="http://schemas.openxmlformats.org/officeDocument/2006/relationships/slideLayout" Target="../slideLayouts/slideLayout7.xml"/><Relationship Id="rId6" Type="http://schemas.openxmlformats.org/officeDocument/2006/relationships/image" Target="../media/image91.gif"/><Relationship Id="rId5" Type="http://schemas.openxmlformats.org/officeDocument/2006/relationships/image" Target="../media/image89.gif"/><Relationship Id="rId4" Type="http://schemas.openxmlformats.org/officeDocument/2006/relationships/image" Target="../media/image85.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AU" dirty="0" smtClean="0"/>
              <a:t>Where does electricity come from?</a:t>
            </a:r>
            <a:endParaRPr lang="en-AU" dirty="0"/>
          </a:p>
        </p:txBody>
      </p:sp>
      <p:pic>
        <p:nvPicPr>
          <p:cNvPr id="1026" name="Picture 2" descr="P:\D.C. systems\boy meets socket.jpg"/>
          <p:cNvPicPr>
            <a:picLocks noChangeAspect="1" noChangeArrowheads="1"/>
          </p:cNvPicPr>
          <p:nvPr/>
        </p:nvPicPr>
        <p:blipFill>
          <a:blip r:embed="rId2" cstate="print"/>
          <a:srcRect/>
          <a:stretch>
            <a:fillRect/>
          </a:stretch>
        </p:blipFill>
        <p:spPr bwMode="auto">
          <a:xfrm>
            <a:off x="1928794" y="1928802"/>
            <a:ext cx="5334001" cy="461010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20"/>
          <p:cNvSpPr/>
          <p:nvPr/>
        </p:nvSpPr>
        <p:spPr>
          <a:xfrm>
            <a:off x="4714876" y="2786058"/>
            <a:ext cx="2895221" cy="215602"/>
          </a:xfrm>
          <a:custGeom>
            <a:avLst/>
            <a:gdLst>
              <a:gd name="connsiteX0" fmla="*/ 0 w 2895221"/>
              <a:gd name="connsiteY0" fmla="*/ 189098 h 215602"/>
              <a:gd name="connsiteX1" fmla="*/ 13252 w 2895221"/>
              <a:gd name="connsiteY1" fmla="*/ 149341 h 215602"/>
              <a:gd name="connsiteX2" fmla="*/ 304800 w 2895221"/>
              <a:gd name="connsiteY2" fmla="*/ 83080 h 215602"/>
              <a:gd name="connsiteX3" fmla="*/ 318052 w 2895221"/>
              <a:gd name="connsiteY3" fmla="*/ 122837 h 215602"/>
              <a:gd name="connsiteX4" fmla="*/ 331304 w 2895221"/>
              <a:gd name="connsiteY4" fmla="*/ 69828 h 215602"/>
              <a:gd name="connsiteX5" fmla="*/ 371061 w 2895221"/>
              <a:gd name="connsiteY5" fmla="*/ 56576 h 215602"/>
              <a:gd name="connsiteX6" fmla="*/ 424069 w 2895221"/>
              <a:gd name="connsiteY6" fmla="*/ 30072 h 215602"/>
              <a:gd name="connsiteX7" fmla="*/ 477078 w 2895221"/>
              <a:gd name="connsiteY7" fmla="*/ 43324 h 215602"/>
              <a:gd name="connsiteX8" fmla="*/ 516835 w 2895221"/>
              <a:gd name="connsiteY8" fmla="*/ 56576 h 215602"/>
              <a:gd name="connsiteX9" fmla="*/ 530087 w 2895221"/>
              <a:gd name="connsiteY9" fmla="*/ 162593 h 215602"/>
              <a:gd name="connsiteX10" fmla="*/ 543339 w 2895221"/>
              <a:gd name="connsiteY10" fmla="*/ 122837 h 215602"/>
              <a:gd name="connsiteX11" fmla="*/ 702365 w 2895221"/>
              <a:gd name="connsiteY11" fmla="*/ 56576 h 215602"/>
              <a:gd name="connsiteX12" fmla="*/ 755374 w 2895221"/>
              <a:gd name="connsiteY12" fmla="*/ 30072 h 215602"/>
              <a:gd name="connsiteX13" fmla="*/ 808382 w 2895221"/>
              <a:gd name="connsiteY13" fmla="*/ 83080 h 215602"/>
              <a:gd name="connsiteX14" fmla="*/ 834887 w 2895221"/>
              <a:gd name="connsiteY14" fmla="*/ 109585 h 215602"/>
              <a:gd name="connsiteX15" fmla="*/ 940904 w 2895221"/>
              <a:gd name="connsiteY15" fmla="*/ 16819 h 215602"/>
              <a:gd name="connsiteX16" fmla="*/ 980661 w 2895221"/>
              <a:gd name="connsiteY16" fmla="*/ 3567 h 215602"/>
              <a:gd name="connsiteX17" fmla="*/ 1099930 w 2895221"/>
              <a:gd name="connsiteY17" fmla="*/ 43324 h 215602"/>
              <a:gd name="connsiteX18" fmla="*/ 1113182 w 2895221"/>
              <a:gd name="connsiteY18" fmla="*/ 122837 h 215602"/>
              <a:gd name="connsiteX19" fmla="*/ 1139687 w 2895221"/>
              <a:gd name="connsiteY19" fmla="*/ 56576 h 215602"/>
              <a:gd name="connsiteX20" fmla="*/ 1152939 w 2895221"/>
              <a:gd name="connsiteY20" fmla="*/ 3567 h 215602"/>
              <a:gd name="connsiteX21" fmla="*/ 1245704 w 2895221"/>
              <a:gd name="connsiteY21" fmla="*/ 30072 h 215602"/>
              <a:gd name="connsiteX22" fmla="*/ 1298713 w 2895221"/>
              <a:gd name="connsiteY22" fmla="*/ 96332 h 215602"/>
              <a:gd name="connsiteX23" fmla="*/ 1311965 w 2895221"/>
              <a:gd name="connsiteY23" fmla="*/ 175845 h 215602"/>
              <a:gd name="connsiteX24" fmla="*/ 1338469 w 2895221"/>
              <a:gd name="connsiteY24" fmla="*/ 136089 h 215602"/>
              <a:gd name="connsiteX25" fmla="*/ 1351722 w 2895221"/>
              <a:gd name="connsiteY25" fmla="*/ 96332 h 215602"/>
              <a:gd name="connsiteX26" fmla="*/ 1431235 w 2895221"/>
              <a:gd name="connsiteY26" fmla="*/ 56576 h 215602"/>
              <a:gd name="connsiteX27" fmla="*/ 1537252 w 2895221"/>
              <a:gd name="connsiteY27" fmla="*/ 43324 h 215602"/>
              <a:gd name="connsiteX28" fmla="*/ 1563756 w 2895221"/>
              <a:gd name="connsiteY28" fmla="*/ 83080 h 215602"/>
              <a:gd name="connsiteX29" fmla="*/ 1616765 w 2895221"/>
              <a:gd name="connsiteY29" fmla="*/ 69828 h 215602"/>
              <a:gd name="connsiteX30" fmla="*/ 1696278 w 2895221"/>
              <a:gd name="connsiteY30" fmla="*/ 16819 h 215602"/>
              <a:gd name="connsiteX31" fmla="*/ 1842052 w 2895221"/>
              <a:gd name="connsiteY31" fmla="*/ 30072 h 215602"/>
              <a:gd name="connsiteX32" fmla="*/ 1855304 w 2895221"/>
              <a:gd name="connsiteY32" fmla="*/ 69828 h 215602"/>
              <a:gd name="connsiteX33" fmla="*/ 1868556 w 2895221"/>
              <a:gd name="connsiteY33" fmla="*/ 162593 h 215602"/>
              <a:gd name="connsiteX34" fmla="*/ 1921565 w 2895221"/>
              <a:gd name="connsiteY34" fmla="*/ 83080 h 215602"/>
              <a:gd name="connsiteX35" fmla="*/ 1974574 w 2895221"/>
              <a:gd name="connsiteY35" fmla="*/ 69828 h 215602"/>
              <a:gd name="connsiteX36" fmla="*/ 2067339 w 2895221"/>
              <a:gd name="connsiteY36" fmla="*/ 83080 h 215602"/>
              <a:gd name="connsiteX37" fmla="*/ 2080591 w 2895221"/>
              <a:gd name="connsiteY37" fmla="*/ 122837 h 215602"/>
              <a:gd name="connsiteX38" fmla="*/ 2093843 w 2895221"/>
              <a:gd name="connsiteY38" fmla="*/ 175845 h 215602"/>
              <a:gd name="connsiteX39" fmla="*/ 2120348 w 2895221"/>
              <a:gd name="connsiteY39" fmla="*/ 149341 h 215602"/>
              <a:gd name="connsiteX40" fmla="*/ 2160104 w 2895221"/>
              <a:gd name="connsiteY40" fmla="*/ 136089 h 215602"/>
              <a:gd name="connsiteX41" fmla="*/ 2199861 w 2895221"/>
              <a:gd name="connsiteY41" fmla="*/ 109585 h 215602"/>
              <a:gd name="connsiteX42" fmla="*/ 2319130 w 2895221"/>
              <a:gd name="connsiteY42" fmla="*/ 122837 h 215602"/>
              <a:gd name="connsiteX43" fmla="*/ 2332382 w 2895221"/>
              <a:gd name="connsiteY43" fmla="*/ 162593 h 215602"/>
              <a:gd name="connsiteX44" fmla="*/ 2358887 w 2895221"/>
              <a:gd name="connsiteY44" fmla="*/ 189098 h 215602"/>
              <a:gd name="connsiteX45" fmla="*/ 2398643 w 2895221"/>
              <a:gd name="connsiteY45" fmla="*/ 122837 h 215602"/>
              <a:gd name="connsiteX46" fmla="*/ 2478156 w 2895221"/>
              <a:gd name="connsiteY46" fmla="*/ 69828 h 215602"/>
              <a:gd name="connsiteX47" fmla="*/ 2557669 w 2895221"/>
              <a:gd name="connsiteY47" fmla="*/ 30072 h 215602"/>
              <a:gd name="connsiteX48" fmla="*/ 2597426 w 2895221"/>
              <a:gd name="connsiteY48" fmla="*/ 43324 h 215602"/>
              <a:gd name="connsiteX49" fmla="*/ 2610678 w 2895221"/>
              <a:gd name="connsiteY49" fmla="*/ 83080 h 215602"/>
              <a:gd name="connsiteX50" fmla="*/ 2623930 w 2895221"/>
              <a:gd name="connsiteY50" fmla="*/ 149341 h 215602"/>
              <a:gd name="connsiteX51" fmla="*/ 2637182 w 2895221"/>
              <a:gd name="connsiteY51" fmla="*/ 96332 h 215602"/>
              <a:gd name="connsiteX52" fmla="*/ 2676939 w 2895221"/>
              <a:gd name="connsiteY52" fmla="*/ 83080 h 215602"/>
              <a:gd name="connsiteX53" fmla="*/ 2809461 w 2895221"/>
              <a:gd name="connsiteY53" fmla="*/ 96332 h 215602"/>
              <a:gd name="connsiteX54" fmla="*/ 2862469 w 2895221"/>
              <a:gd name="connsiteY54" fmla="*/ 162593 h 215602"/>
              <a:gd name="connsiteX55" fmla="*/ 2888974 w 2895221"/>
              <a:gd name="connsiteY55" fmla="*/ 215602 h 215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2895221" h="215602">
                <a:moveTo>
                  <a:pt x="0" y="189098"/>
                </a:moveTo>
                <a:cubicBezTo>
                  <a:pt x="4417" y="175846"/>
                  <a:pt x="4676" y="160368"/>
                  <a:pt x="13252" y="149341"/>
                </a:cubicBezTo>
                <a:cubicBezTo>
                  <a:pt x="115377" y="18037"/>
                  <a:pt x="107241" y="70733"/>
                  <a:pt x="304800" y="83080"/>
                </a:cubicBezTo>
                <a:cubicBezTo>
                  <a:pt x="309217" y="96332"/>
                  <a:pt x="305558" y="129084"/>
                  <a:pt x="318052" y="122837"/>
                </a:cubicBezTo>
                <a:cubicBezTo>
                  <a:pt x="334343" y="114692"/>
                  <a:pt x="319926" y="84050"/>
                  <a:pt x="331304" y="69828"/>
                </a:cubicBezTo>
                <a:cubicBezTo>
                  <a:pt x="340030" y="58920"/>
                  <a:pt x="358221" y="62079"/>
                  <a:pt x="371061" y="56576"/>
                </a:cubicBezTo>
                <a:cubicBezTo>
                  <a:pt x="389219" y="48794"/>
                  <a:pt x="406400" y="38907"/>
                  <a:pt x="424069" y="30072"/>
                </a:cubicBezTo>
                <a:cubicBezTo>
                  <a:pt x="441739" y="34489"/>
                  <a:pt x="459565" y="38320"/>
                  <a:pt x="477078" y="43324"/>
                </a:cubicBezTo>
                <a:cubicBezTo>
                  <a:pt x="490510" y="47162"/>
                  <a:pt x="511162" y="43811"/>
                  <a:pt x="516835" y="56576"/>
                </a:cubicBezTo>
                <a:cubicBezTo>
                  <a:pt x="531299" y="89120"/>
                  <a:pt x="525670" y="127254"/>
                  <a:pt x="530087" y="162593"/>
                </a:cubicBezTo>
                <a:cubicBezTo>
                  <a:pt x="534504" y="149341"/>
                  <a:pt x="537092" y="135331"/>
                  <a:pt x="543339" y="122837"/>
                </a:cubicBezTo>
                <a:cubicBezTo>
                  <a:pt x="580528" y="48457"/>
                  <a:pt x="594679" y="78113"/>
                  <a:pt x="702365" y="56576"/>
                </a:cubicBezTo>
                <a:cubicBezTo>
                  <a:pt x="720035" y="47741"/>
                  <a:pt x="735817" y="32866"/>
                  <a:pt x="755374" y="30072"/>
                </a:cubicBezTo>
                <a:cubicBezTo>
                  <a:pt x="807452" y="22632"/>
                  <a:pt x="791642" y="55181"/>
                  <a:pt x="808382" y="83080"/>
                </a:cubicBezTo>
                <a:cubicBezTo>
                  <a:pt x="814810" y="93794"/>
                  <a:pt x="826052" y="100750"/>
                  <a:pt x="834887" y="109585"/>
                </a:cubicBezTo>
                <a:cubicBezTo>
                  <a:pt x="869425" y="75047"/>
                  <a:pt x="897076" y="38733"/>
                  <a:pt x="940904" y="16819"/>
                </a:cubicBezTo>
                <a:cubicBezTo>
                  <a:pt x="953398" y="10572"/>
                  <a:pt x="967409" y="7984"/>
                  <a:pt x="980661" y="3567"/>
                </a:cubicBezTo>
                <a:cubicBezTo>
                  <a:pt x="999676" y="6736"/>
                  <a:pt x="1082990" y="9443"/>
                  <a:pt x="1099930" y="43324"/>
                </a:cubicBezTo>
                <a:cubicBezTo>
                  <a:pt x="1111946" y="67357"/>
                  <a:pt x="1108765" y="96333"/>
                  <a:pt x="1113182" y="122837"/>
                </a:cubicBezTo>
                <a:cubicBezTo>
                  <a:pt x="1122017" y="100750"/>
                  <a:pt x="1132164" y="79144"/>
                  <a:pt x="1139687" y="56576"/>
                </a:cubicBezTo>
                <a:cubicBezTo>
                  <a:pt x="1145447" y="39297"/>
                  <a:pt x="1137321" y="12938"/>
                  <a:pt x="1152939" y="3567"/>
                </a:cubicBezTo>
                <a:cubicBezTo>
                  <a:pt x="1158884" y="0"/>
                  <a:pt x="1235159" y="26557"/>
                  <a:pt x="1245704" y="30072"/>
                </a:cubicBezTo>
                <a:cubicBezTo>
                  <a:pt x="1263800" y="48167"/>
                  <a:pt x="1290354" y="71255"/>
                  <a:pt x="1298713" y="96332"/>
                </a:cubicBezTo>
                <a:cubicBezTo>
                  <a:pt x="1307210" y="121823"/>
                  <a:pt x="1307548" y="149341"/>
                  <a:pt x="1311965" y="175845"/>
                </a:cubicBezTo>
                <a:cubicBezTo>
                  <a:pt x="1320800" y="162593"/>
                  <a:pt x="1331346" y="150334"/>
                  <a:pt x="1338469" y="136089"/>
                </a:cubicBezTo>
                <a:cubicBezTo>
                  <a:pt x="1344716" y="123595"/>
                  <a:pt x="1342995" y="107240"/>
                  <a:pt x="1351722" y="96332"/>
                </a:cubicBezTo>
                <a:cubicBezTo>
                  <a:pt x="1370406" y="72977"/>
                  <a:pt x="1405045" y="65306"/>
                  <a:pt x="1431235" y="56576"/>
                </a:cubicBezTo>
                <a:cubicBezTo>
                  <a:pt x="1472364" y="29157"/>
                  <a:pt x="1479937" y="10573"/>
                  <a:pt x="1537252" y="43324"/>
                </a:cubicBezTo>
                <a:cubicBezTo>
                  <a:pt x="1551080" y="51226"/>
                  <a:pt x="1554921" y="69828"/>
                  <a:pt x="1563756" y="83080"/>
                </a:cubicBezTo>
                <a:cubicBezTo>
                  <a:pt x="1585735" y="192967"/>
                  <a:pt x="1563102" y="150322"/>
                  <a:pt x="1616765" y="69828"/>
                </a:cubicBezTo>
                <a:cubicBezTo>
                  <a:pt x="1645126" y="27286"/>
                  <a:pt x="1654599" y="30713"/>
                  <a:pt x="1696278" y="16819"/>
                </a:cubicBezTo>
                <a:cubicBezTo>
                  <a:pt x="1744869" y="21237"/>
                  <a:pt x="1795764" y="14643"/>
                  <a:pt x="1842052" y="30072"/>
                </a:cubicBezTo>
                <a:cubicBezTo>
                  <a:pt x="1855304" y="34489"/>
                  <a:pt x="1852565" y="56130"/>
                  <a:pt x="1855304" y="69828"/>
                </a:cubicBezTo>
                <a:cubicBezTo>
                  <a:pt x="1861430" y="100457"/>
                  <a:pt x="1864139" y="131671"/>
                  <a:pt x="1868556" y="162593"/>
                </a:cubicBezTo>
                <a:cubicBezTo>
                  <a:pt x="1879316" y="141075"/>
                  <a:pt x="1894585" y="96570"/>
                  <a:pt x="1921565" y="83080"/>
                </a:cubicBezTo>
                <a:cubicBezTo>
                  <a:pt x="1937856" y="74935"/>
                  <a:pt x="1956904" y="74245"/>
                  <a:pt x="1974574" y="69828"/>
                </a:cubicBezTo>
                <a:cubicBezTo>
                  <a:pt x="2005496" y="74245"/>
                  <a:pt x="2039401" y="69111"/>
                  <a:pt x="2067339" y="83080"/>
                </a:cubicBezTo>
                <a:cubicBezTo>
                  <a:pt x="2079833" y="89327"/>
                  <a:pt x="2076753" y="109405"/>
                  <a:pt x="2080591" y="122837"/>
                </a:cubicBezTo>
                <a:cubicBezTo>
                  <a:pt x="2085594" y="140349"/>
                  <a:pt x="2089426" y="158176"/>
                  <a:pt x="2093843" y="175845"/>
                </a:cubicBezTo>
                <a:cubicBezTo>
                  <a:pt x="2102678" y="167010"/>
                  <a:pt x="2109634" y="155769"/>
                  <a:pt x="2120348" y="149341"/>
                </a:cubicBezTo>
                <a:cubicBezTo>
                  <a:pt x="2132326" y="142154"/>
                  <a:pt x="2147610" y="142336"/>
                  <a:pt x="2160104" y="136089"/>
                </a:cubicBezTo>
                <a:cubicBezTo>
                  <a:pt x="2174350" y="128966"/>
                  <a:pt x="2186609" y="118420"/>
                  <a:pt x="2199861" y="109585"/>
                </a:cubicBezTo>
                <a:cubicBezTo>
                  <a:pt x="2239617" y="114002"/>
                  <a:pt x="2281990" y="107981"/>
                  <a:pt x="2319130" y="122837"/>
                </a:cubicBezTo>
                <a:cubicBezTo>
                  <a:pt x="2332100" y="128025"/>
                  <a:pt x="2325195" y="150615"/>
                  <a:pt x="2332382" y="162593"/>
                </a:cubicBezTo>
                <a:cubicBezTo>
                  <a:pt x="2338810" y="173307"/>
                  <a:pt x="2350052" y="180263"/>
                  <a:pt x="2358887" y="189098"/>
                </a:cubicBezTo>
                <a:cubicBezTo>
                  <a:pt x="2372139" y="167011"/>
                  <a:pt x="2380430" y="141050"/>
                  <a:pt x="2398643" y="122837"/>
                </a:cubicBezTo>
                <a:cubicBezTo>
                  <a:pt x="2421167" y="100313"/>
                  <a:pt x="2451652" y="87498"/>
                  <a:pt x="2478156" y="69828"/>
                </a:cubicBezTo>
                <a:cubicBezTo>
                  <a:pt x="2529534" y="35576"/>
                  <a:pt x="2502805" y="48360"/>
                  <a:pt x="2557669" y="30072"/>
                </a:cubicBezTo>
                <a:cubicBezTo>
                  <a:pt x="2570921" y="34489"/>
                  <a:pt x="2587548" y="33446"/>
                  <a:pt x="2597426" y="43324"/>
                </a:cubicBezTo>
                <a:cubicBezTo>
                  <a:pt x="2607304" y="53201"/>
                  <a:pt x="2607290" y="69528"/>
                  <a:pt x="2610678" y="83080"/>
                </a:cubicBezTo>
                <a:cubicBezTo>
                  <a:pt x="2616141" y="104932"/>
                  <a:pt x="2619513" y="127254"/>
                  <a:pt x="2623930" y="149341"/>
                </a:cubicBezTo>
                <a:cubicBezTo>
                  <a:pt x="2628347" y="131671"/>
                  <a:pt x="2625804" y="110554"/>
                  <a:pt x="2637182" y="96332"/>
                </a:cubicBezTo>
                <a:cubicBezTo>
                  <a:pt x="2645908" y="85424"/>
                  <a:pt x="2662970" y="83080"/>
                  <a:pt x="2676939" y="83080"/>
                </a:cubicBezTo>
                <a:cubicBezTo>
                  <a:pt x="2721333" y="83080"/>
                  <a:pt x="2765287" y="91915"/>
                  <a:pt x="2809461" y="96332"/>
                </a:cubicBezTo>
                <a:cubicBezTo>
                  <a:pt x="2873461" y="160334"/>
                  <a:pt x="2795593" y="78999"/>
                  <a:pt x="2862469" y="162593"/>
                </a:cubicBezTo>
                <a:cubicBezTo>
                  <a:pt x="2895221" y="203533"/>
                  <a:pt x="2888974" y="170814"/>
                  <a:pt x="2888974" y="215602"/>
                </a:cubicBezTo>
              </a:path>
            </a:pathLst>
          </a:custGeom>
          <a:solidFill>
            <a:schemeClr val="bg1"/>
          </a:solidFill>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9" name="Title 2"/>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100" b="1" i="0" u="none" strike="noStrike" kern="1200" cap="none" spc="0" normalizeH="0" baseline="0" noProof="0" smtClean="0">
                <a:ln>
                  <a:noFill/>
                </a:ln>
                <a:solidFill>
                  <a:schemeClr val="tx1"/>
                </a:solidFill>
                <a:effectLst>
                  <a:outerShdw blurRad="31750" dist="25400" dir="5400000" algn="tl" rotWithShape="0">
                    <a:srgbClr val="000000">
                      <a:alpha val="25000"/>
                    </a:srgbClr>
                  </a:outerShdw>
                </a:effectLst>
                <a:uLnTx/>
                <a:uFillTx/>
                <a:latin typeface="+mj-lt"/>
                <a:ea typeface="+mj-ea"/>
                <a:cs typeface="+mj-cs"/>
              </a:rPr>
              <a:t>Multiples and Sub-multiples</a:t>
            </a:r>
            <a:endParaRPr kumimoji="0" lang="en-AU" sz="4100" b="1" i="0" u="none" strike="noStrike" kern="1200" cap="none" spc="0" normalizeH="0" baseline="0" noProof="0" dirty="0">
              <a:ln>
                <a:noFill/>
              </a:ln>
              <a:solidFill>
                <a:schemeClr val="tx1"/>
              </a:solidFill>
              <a:effectLst>
                <a:outerShdw blurRad="31750" dist="25400" dir="5400000" algn="tl" rotWithShape="0">
                  <a:srgbClr val="000000">
                    <a:alpha val="25000"/>
                  </a:srgbClr>
                </a:outerShdw>
              </a:effectLst>
              <a:uLnTx/>
              <a:uFillTx/>
              <a:latin typeface="+mj-lt"/>
              <a:ea typeface="+mj-ea"/>
              <a:cs typeface="+mj-cs"/>
            </a:endParaRPr>
          </a:p>
        </p:txBody>
      </p:sp>
      <p:sp>
        <p:nvSpPr>
          <p:cNvPr id="10" name="TextBox 9"/>
          <p:cNvSpPr txBox="1"/>
          <p:nvPr/>
        </p:nvSpPr>
        <p:spPr>
          <a:xfrm>
            <a:off x="928662" y="1357298"/>
            <a:ext cx="7215238" cy="1323439"/>
          </a:xfrm>
          <a:prstGeom prst="rect">
            <a:avLst/>
          </a:prstGeom>
          <a:noFill/>
        </p:spPr>
        <p:txBody>
          <a:bodyPr wrap="square" rtlCol="0">
            <a:spAutoFit/>
          </a:bodyPr>
          <a:lstStyle/>
          <a:p>
            <a:r>
              <a:rPr lang="en-AU" sz="2000" dirty="0" smtClean="0"/>
              <a:t>For both scientific and engineering notation the power or indices represents how many decimal places the decimal shifts;</a:t>
            </a:r>
          </a:p>
          <a:p>
            <a:pPr>
              <a:buClr>
                <a:schemeClr val="bg2">
                  <a:lumMod val="50000"/>
                </a:schemeClr>
              </a:buClr>
              <a:buFont typeface="Wingdings" pitchFamily="2" charset="2"/>
              <a:buChar char="Ø"/>
            </a:pPr>
            <a:r>
              <a:rPr lang="en-AU" sz="2000" dirty="0" smtClean="0"/>
              <a:t> To the right for a positive number</a:t>
            </a:r>
          </a:p>
        </p:txBody>
      </p:sp>
      <p:sp>
        <p:nvSpPr>
          <p:cNvPr id="11" name="TextBox 10"/>
          <p:cNvSpPr txBox="1"/>
          <p:nvPr/>
        </p:nvSpPr>
        <p:spPr>
          <a:xfrm>
            <a:off x="1000100" y="2928934"/>
            <a:ext cx="7215238" cy="584775"/>
          </a:xfrm>
          <a:prstGeom prst="rect">
            <a:avLst/>
          </a:prstGeom>
          <a:noFill/>
        </p:spPr>
        <p:txBody>
          <a:bodyPr wrap="square" rtlCol="0">
            <a:spAutoFit/>
          </a:bodyPr>
          <a:lstStyle/>
          <a:p>
            <a:pPr algn="ctr"/>
            <a:r>
              <a:rPr lang="en-AU" sz="3200" dirty="0" smtClean="0"/>
              <a:t>3.67 x 10</a:t>
            </a:r>
            <a:r>
              <a:rPr lang="en-AU" sz="3200" baseline="30000" dirty="0" smtClean="0"/>
              <a:t>11 </a:t>
            </a:r>
            <a:r>
              <a:rPr lang="en-AU" sz="3200" dirty="0" smtClean="0"/>
              <a:t> = 367000000000</a:t>
            </a:r>
            <a:endParaRPr lang="en-AU" sz="3200" dirty="0"/>
          </a:p>
        </p:txBody>
      </p:sp>
      <p:sp>
        <p:nvSpPr>
          <p:cNvPr id="23" name="TextBox 22"/>
          <p:cNvSpPr txBox="1"/>
          <p:nvPr/>
        </p:nvSpPr>
        <p:spPr>
          <a:xfrm>
            <a:off x="928662" y="3714752"/>
            <a:ext cx="7215238" cy="400110"/>
          </a:xfrm>
          <a:prstGeom prst="rect">
            <a:avLst/>
          </a:prstGeom>
          <a:noFill/>
        </p:spPr>
        <p:txBody>
          <a:bodyPr wrap="square" rtlCol="0">
            <a:spAutoFit/>
          </a:bodyPr>
          <a:lstStyle/>
          <a:p>
            <a:pPr>
              <a:buClr>
                <a:schemeClr val="bg2">
                  <a:lumMod val="50000"/>
                </a:schemeClr>
              </a:buClr>
              <a:buFont typeface="Wingdings" pitchFamily="2" charset="2"/>
              <a:buChar char="Ø"/>
            </a:pPr>
            <a:r>
              <a:rPr lang="en-AU" dirty="0" smtClean="0"/>
              <a:t> To </a:t>
            </a:r>
            <a:r>
              <a:rPr lang="en-AU" sz="2000" dirty="0" smtClean="0"/>
              <a:t>the</a:t>
            </a:r>
            <a:r>
              <a:rPr lang="en-AU" dirty="0" smtClean="0"/>
              <a:t> left for a negative number</a:t>
            </a:r>
            <a:endParaRPr lang="en-AU" dirty="0"/>
          </a:p>
        </p:txBody>
      </p:sp>
      <p:sp>
        <p:nvSpPr>
          <p:cNvPr id="24" name="TextBox 23"/>
          <p:cNvSpPr txBox="1"/>
          <p:nvPr/>
        </p:nvSpPr>
        <p:spPr>
          <a:xfrm>
            <a:off x="857224" y="4286256"/>
            <a:ext cx="7286676" cy="584775"/>
          </a:xfrm>
          <a:prstGeom prst="rect">
            <a:avLst/>
          </a:prstGeom>
          <a:noFill/>
        </p:spPr>
        <p:txBody>
          <a:bodyPr wrap="square" rtlCol="0">
            <a:spAutoFit/>
          </a:bodyPr>
          <a:lstStyle/>
          <a:p>
            <a:pPr algn="ctr"/>
            <a:r>
              <a:rPr lang="en-AU" sz="3200" dirty="0" smtClean="0"/>
              <a:t>3.67 x 10</a:t>
            </a:r>
            <a:r>
              <a:rPr lang="en-AU" sz="3200" baseline="30000" dirty="0" smtClean="0"/>
              <a:t>-11 </a:t>
            </a:r>
            <a:r>
              <a:rPr lang="en-AU" sz="3200" dirty="0" smtClean="0"/>
              <a:t> = 0.0000000000367</a:t>
            </a:r>
            <a:endParaRPr lang="en-AU" sz="3200" dirty="0"/>
          </a:p>
        </p:txBody>
      </p:sp>
      <p:sp>
        <p:nvSpPr>
          <p:cNvPr id="25" name="Freeform 24"/>
          <p:cNvSpPr/>
          <p:nvPr/>
        </p:nvSpPr>
        <p:spPr>
          <a:xfrm>
            <a:off x="4500562" y="4143380"/>
            <a:ext cx="2895221" cy="215602"/>
          </a:xfrm>
          <a:custGeom>
            <a:avLst/>
            <a:gdLst>
              <a:gd name="connsiteX0" fmla="*/ 0 w 2895221"/>
              <a:gd name="connsiteY0" fmla="*/ 189098 h 215602"/>
              <a:gd name="connsiteX1" fmla="*/ 13252 w 2895221"/>
              <a:gd name="connsiteY1" fmla="*/ 149341 h 215602"/>
              <a:gd name="connsiteX2" fmla="*/ 304800 w 2895221"/>
              <a:gd name="connsiteY2" fmla="*/ 83080 h 215602"/>
              <a:gd name="connsiteX3" fmla="*/ 318052 w 2895221"/>
              <a:gd name="connsiteY3" fmla="*/ 122837 h 215602"/>
              <a:gd name="connsiteX4" fmla="*/ 331304 w 2895221"/>
              <a:gd name="connsiteY4" fmla="*/ 69828 h 215602"/>
              <a:gd name="connsiteX5" fmla="*/ 371061 w 2895221"/>
              <a:gd name="connsiteY5" fmla="*/ 56576 h 215602"/>
              <a:gd name="connsiteX6" fmla="*/ 424069 w 2895221"/>
              <a:gd name="connsiteY6" fmla="*/ 30072 h 215602"/>
              <a:gd name="connsiteX7" fmla="*/ 477078 w 2895221"/>
              <a:gd name="connsiteY7" fmla="*/ 43324 h 215602"/>
              <a:gd name="connsiteX8" fmla="*/ 516835 w 2895221"/>
              <a:gd name="connsiteY8" fmla="*/ 56576 h 215602"/>
              <a:gd name="connsiteX9" fmla="*/ 530087 w 2895221"/>
              <a:gd name="connsiteY9" fmla="*/ 162593 h 215602"/>
              <a:gd name="connsiteX10" fmla="*/ 543339 w 2895221"/>
              <a:gd name="connsiteY10" fmla="*/ 122837 h 215602"/>
              <a:gd name="connsiteX11" fmla="*/ 702365 w 2895221"/>
              <a:gd name="connsiteY11" fmla="*/ 56576 h 215602"/>
              <a:gd name="connsiteX12" fmla="*/ 755374 w 2895221"/>
              <a:gd name="connsiteY12" fmla="*/ 30072 h 215602"/>
              <a:gd name="connsiteX13" fmla="*/ 808382 w 2895221"/>
              <a:gd name="connsiteY13" fmla="*/ 83080 h 215602"/>
              <a:gd name="connsiteX14" fmla="*/ 834887 w 2895221"/>
              <a:gd name="connsiteY14" fmla="*/ 109585 h 215602"/>
              <a:gd name="connsiteX15" fmla="*/ 940904 w 2895221"/>
              <a:gd name="connsiteY15" fmla="*/ 16819 h 215602"/>
              <a:gd name="connsiteX16" fmla="*/ 980661 w 2895221"/>
              <a:gd name="connsiteY16" fmla="*/ 3567 h 215602"/>
              <a:gd name="connsiteX17" fmla="*/ 1099930 w 2895221"/>
              <a:gd name="connsiteY17" fmla="*/ 43324 h 215602"/>
              <a:gd name="connsiteX18" fmla="*/ 1113182 w 2895221"/>
              <a:gd name="connsiteY18" fmla="*/ 122837 h 215602"/>
              <a:gd name="connsiteX19" fmla="*/ 1139687 w 2895221"/>
              <a:gd name="connsiteY19" fmla="*/ 56576 h 215602"/>
              <a:gd name="connsiteX20" fmla="*/ 1152939 w 2895221"/>
              <a:gd name="connsiteY20" fmla="*/ 3567 h 215602"/>
              <a:gd name="connsiteX21" fmla="*/ 1245704 w 2895221"/>
              <a:gd name="connsiteY21" fmla="*/ 30072 h 215602"/>
              <a:gd name="connsiteX22" fmla="*/ 1298713 w 2895221"/>
              <a:gd name="connsiteY22" fmla="*/ 96332 h 215602"/>
              <a:gd name="connsiteX23" fmla="*/ 1311965 w 2895221"/>
              <a:gd name="connsiteY23" fmla="*/ 175845 h 215602"/>
              <a:gd name="connsiteX24" fmla="*/ 1338469 w 2895221"/>
              <a:gd name="connsiteY24" fmla="*/ 136089 h 215602"/>
              <a:gd name="connsiteX25" fmla="*/ 1351722 w 2895221"/>
              <a:gd name="connsiteY25" fmla="*/ 96332 h 215602"/>
              <a:gd name="connsiteX26" fmla="*/ 1431235 w 2895221"/>
              <a:gd name="connsiteY26" fmla="*/ 56576 h 215602"/>
              <a:gd name="connsiteX27" fmla="*/ 1537252 w 2895221"/>
              <a:gd name="connsiteY27" fmla="*/ 43324 h 215602"/>
              <a:gd name="connsiteX28" fmla="*/ 1563756 w 2895221"/>
              <a:gd name="connsiteY28" fmla="*/ 83080 h 215602"/>
              <a:gd name="connsiteX29" fmla="*/ 1616765 w 2895221"/>
              <a:gd name="connsiteY29" fmla="*/ 69828 h 215602"/>
              <a:gd name="connsiteX30" fmla="*/ 1696278 w 2895221"/>
              <a:gd name="connsiteY30" fmla="*/ 16819 h 215602"/>
              <a:gd name="connsiteX31" fmla="*/ 1842052 w 2895221"/>
              <a:gd name="connsiteY31" fmla="*/ 30072 h 215602"/>
              <a:gd name="connsiteX32" fmla="*/ 1855304 w 2895221"/>
              <a:gd name="connsiteY32" fmla="*/ 69828 h 215602"/>
              <a:gd name="connsiteX33" fmla="*/ 1868556 w 2895221"/>
              <a:gd name="connsiteY33" fmla="*/ 162593 h 215602"/>
              <a:gd name="connsiteX34" fmla="*/ 1921565 w 2895221"/>
              <a:gd name="connsiteY34" fmla="*/ 83080 h 215602"/>
              <a:gd name="connsiteX35" fmla="*/ 1974574 w 2895221"/>
              <a:gd name="connsiteY35" fmla="*/ 69828 h 215602"/>
              <a:gd name="connsiteX36" fmla="*/ 2067339 w 2895221"/>
              <a:gd name="connsiteY36" fmla="*/ 83080 h 215602"/>
              <a:gd name="connsiteX37" fmla="*/ 2080591 w 2895221"/>
              <a:gd name="connsiteY37" fmla="*/ 122837 h 215602"/>
              <a:gd name="connsiteX38" fmla="*/ 2093843 w 2895221"/>
              <a:gd name="connsiteY38" fmla="*/ 175845 h 215602"/>
              <a:gd name="connsiteX39" fmla="*/ 2120348 w 2895221"/>
              <a:gd name="connsiteY39" fmla="*/ 149341 h 215602"/>
              <a:gd name="connsiteX40" fmla="*/ 2160104 w 2895221"/>
              <a:gd name="connsiteY40" fmla="*/ 136089 h 215602"/>
              <a:gd name="connsiteX41" fmla="*/ 2199861 w 2895221"/>
              <a:gd name="connsiteY41" fmla="*/ 109585 h 215602"/>
              <a:gd name="connsiteX42" fmla="*/ 2319130 w 2895221"/>
              <a:gd name="connsiteY42" fmla="*/ 122837 h 215602"/>
              <a:gd name="connsiteX43" fmla="*/ 2332382 w 2895221"/>
              <a:gd name="connsiteY43" fmla="*/ 162593 h 215602"/>
              <a:gd name="connsiteX44" fmla="*/ 2358887 w 2895221"/>
              <a:gd name="connsiteY44" fmla="*/ 189098 h 215602"/>
              <a:gd name="connsiteX45" fmla="*/ 2398643 w 2895221"/>
              <a:gd name="connsiteY45" fmla="*/ 122837 h 215602"/>
              <a:gd name="connsiteX46" fmla="*/ 2478156 w 2895221"/>
              <a:gd name="connsiteY46" fmla="*/ 69828 h 215602"/>
              <a:gd name="connsiteX47" fmla="*/ 2557669 w 2895221"/>
              <a:gd name="connsiteY47" fmla="*/ 30072 h 215602"/>
              <a:gd name="connsiteX48" fmla="*/ 2597426 w 2895221"/>
              <a:gd name="connsiteY48" fmla="*/ 43324 h 215602"/>
              <a:gd name="connsiteX49" fmla="*/ 2610678 w 2895221"/>
              <a:gd name="connsiteY49" fmla="*/ 83080 h 215602"/>
              <a:gd name="connsiteX50" fmla="*/ 2623930 w 2895221"/>
              <a:gd name="connsiteY50" fmla="*/ 149341 h 215602"/>
              <a:gd name="connsiteX51" fmla="*/ 2637182 w 2895221"/>
              <a:gd name="connsiteY51" fmla="*/ 96332 h 215602"/>
              <a:gd name="connsiteX52" fmla="*/ 2676939 w 2895221"/>
              <a:gd name="connsiteY52" fmla="*/ 83080 h 215602"/>
              <a:gd name="connsiteX53" fmla="*/ 2809461 w 2895221"/>
              <a:gd name="connsiteY53" fmla="*/ 96332 h 215602"/>
              <a:gd name="connsiteX54" fmla="*/ 2862469 w 2895221"/>
              <a:gd name="connsiteY54" fmla="*/ 162593 h 215602"/>
              <a:gd name="connsiteX55" fmla="*/ 2888974 w 2895221"/>
              <a:gd name="connsiteY55" fmla="*/ 215602 h 215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2895221" h="215602">
                <a:moveTo>
                  <a:pt x="0" y="189098"/>
                </a:moveTo>
                <a:cubicBezTo>
                  <a:pt x="4417" y="175846"/>
                  <a:pt x="4676" y="160368"/>
                  <a:pt x="13252" y="149341"/>
                </a:cubicBezTo>
                <a:cubicBezTo>
                  <a:pt x="115377" y="18037"/>
                  <a:pt x="107241" y="70733"/>
                  <a:pt x="304800" y="83080"/>
                </a:cubicBezTo>
                <a:cubicBezTo>
                  <a:pt x="309217" y="96332"/>
                  <a:pt x="305558" y="129084"/>
                  <a:pt x="318052" y="122837"/>
                </a:cubicBezTo>
                <a:cubicBezTo>
                  <a:pt x="334343" y="114692"/>
                  <a:pt x="319926" y="84050"/>
                  <a:pt x="331304" y="69828"/>
                </a:cubicBezTo>
                <a:cubicBezTo>
                  <a:pt x="340030" y="58920"/>
                  <a:pt x="358221" y="62079"/>
                  <a:pt x="371061" y="56576"/>
                </a:cubicBezTo>
                <a:cubicBezTo>
                  <a:pt x="389219" y="48794"/>
                  <a:pt x="406400" y="38907"/>
                  <a:pt x="424069" y="30072"/>
                </a:cubicBezTo>
                <a:cubicBezTo>
                  <a:pt x="441739" y="34489"/>
                  <a:pt x="459565" y="38320"/>
                  <a:pt x="477078" y="43324"/>
                </a:cubicBezTo>
                <a:cubicBezTo>
                  <a:pt x="490510" y="47162"/>
                  <a:pt x="511162" y="43811"/>
                  <a:pt x="516835" y="56576"/>
                </a:cubicBezTo>
                <a:cubicBezTo>
                  <a:pt x="531299" y="89120"/>
                  <a:pt x="525670" y="127254"/>
                  <a:pt x="530087" y="162593"/>
                </a:cubicBezTo>
                <a:cubicBezTo>
                  <a:pt x="534504" y="149341"/>
                  <a:pt x="537092" y="135331"/>
                  <a:pt x="543339" y="122837"/>
                </a:cubicBezTo>
                <a:cubicBezTo>
                  <a:pt x="580528" y="48457"/>
                  <a:pt x="594679" y="78113"/>
                  <a:pt x="702365" y="56576"/>
                </a:cubicBezTo>
                <a:cubicBezTo>
                  <a:pt x="720035" y="47741"/>
                  <a:pt x="735817" y="32866"/>
                  <a:pt x="755374" y="30072"/>
                </a:cubicBezTo>
                <a:cubicBezTo>
                  <a:pt x="807452" y="22632"/>
                  <a:pt x="791642" y="55181"/>
                  <a:pt x="808382" y="83080"/>
                </a:cubicBezTo>
                <a:cubicBezTo>
                  <a:pt x="814810" y="93794"/>
                  <a:pt x="826052" y="100750"/>
                  <a:pt x="834887" y="109585"/>
                </a:cubicBezTo>
                <a:cubicBezTo>
                  <a:pt x="869425" y="75047"/>
                  <a:pt x="897076" y="38733"/>
                  <a:pt x="940904" y="16819"/>
                </a:cubicBezTo>
                <a:cubicBezTo>
                  <a:pt x="953398" y="10572"/>
                  <a:pt x="967409" y="7984"/>
                  <a:pt x="980661" y="3567"/>
                </a:cubicBezTo>
                <a:cubicBezTo>
                  <a:pt x="999676" y="6736"/>
                  <a:pt x="1082990" y="9443"/>
                  <a:pt x="1099930" y="43324"/>
                </a:cubicBezTo>
                <a:cubicBezTo>
                  <a:pt x="1111946" y="67357"/>
                  <a:pt x="1108765" y="96333"/>
                  <a:pt x="1113182" y="122837"/>
                </a:cubicBezTo>
                <a:cubicBezTo>
                  <a:pt x="1122017" y="100750"/>
                  <a:pt x="1132164" y="79144"/>
                  <a:pt x="1139687" y="56576"/>
                </a:cubicBezTo>
                <a:cubicBezTo>
                  <a:pt x="1145447" y="39297"/>
                  <a:pt x="1137321" y="12938"/>
                  <a:pt x="1152939" y="3567"/>
                </a:cubicBezTo>
                <a:cubicBezTo>
                  <a:pt x="1158884" y="0"/>
                  <a:pt x="1235159" y="26557"/>
                  <a:pt x="1245704" y="30072"/>
                </a:cubicBezTo>
                <a:cubicBezTo>
                  <a:pt x="1263800" y="48167"/>
                  <a:pt x="1290354" y="71255"/>
                  <a:pt x="1298713" y="96332"/>
                </a:cubicBezTo>
                <a:cubicBezTo>
                  <a:pt x="1307210" y="121823"/>
                  <a:pt x="1307548" y="149341"/>
                  <a:pt x="1311965" y="175845"/>
                </a:cubicBezTo>
                <a:cubicBezTo>
                  <a:pt x="1320800" y="162593"/>
                  <a:pt x="1331346" y="150334"/>
                  <a:pt x="1338469" y="136089"/>
                </a:cubicBezTo>
                <a:cubicBezTo>
                  <a:pt x="1344716" y="123595"/>
                  <a:pt x="1342995" y="107240"/>
                  <a:pt x="1351722" y="96332"/>
                </a:cubicBezTo>
                <a:cubicBezTo>
                  <a:pt x="1370406" y="72977"/>
                  <a:pt x="1405045" y="65306"/>
                  <a:pt x="1431235" y="56576"/>
                </a:cubicBezTo>
                <a:cubicBezTo>
                  <a:pt x="1472364" y="29157"/>
                  <a:pt x="1479937" y="10573"/>
                  <a:pt x="1537252" y="43324"/>
                </a:cubicBezTo>
                <a:cubicBezTo>
                  <a:pt x="1551080" y="51226"/>
                  <a:pt x="1554921" y="69828"/>
                  <a:pt x="1563756" y="83080"/>
                </a:cubicBezTo>
                <a:cubicBezTo>
                  <a:pt x="1585735" y="192967"/>
                  <a:pt x="1563102" y="150322"/>
                  <a:pt x="1616765" y="69828"/>
                </a:cubicBezTo>
                <a:cubicBezTo>
                  <a:pt x="1645126" y="27286"/>
                  <a:pt x="1654599" y="30713"/>
                  <a:pt x="1696278" y="16819"/>
                </a:cubicBezTo>
                <a:cubicBezTo>
                  <a:pt x="1744869" y="21237"/>
                  <a:pt x="1795764" y="14643"/>
                  <a:pt x="1842052" y="30072"/>
                </a:cubicBezTo>
                <a:cubicBezTo>
                  <a:pt x="1855304" y="34489"/>
                  <a:pt x="1852565" y="56130"/>
                  <a:pt x="1855304" y="69828"/>
                </a:cubicBezTo>
                <a:cubicBezTo>
                  <a:pt x="1861430" y="100457"/>
                  <a:pt x="1864139" y="131671"/>
                  <a:pt x="1868556" y="162593"/>
                </a:cubicBezTo>
                <a:cubicBezTo>
                  <a:pt x="1879316" y="141075"/>
                  <a:pt x="1894585" y="96570"/>
                  <a:pt x="1921565" y="83080"/>
                </a:cubicBezTo>
                <a:cubicBezTo>
                  <a:pt x="1937856" y="74935"/>
                  <a:pt x="1956904" y="74245"/>
                  <a:pt x="1974574" y="69828"/>
                </a:cubicBezTo>
                <a:cubicBezTo>
                  <a:pt x="2005496" y="74245"/>
                  <a:pt x="2039401" y="69111"/>
                  <a:pt x="2067339" y="83080"/>
                </a:cubicBezTo>
                <a:cubicBezTo>
                  <a:pt x="2079833" y="89327"/>
                  <a:pt x="2076753" y="109405"/>
                  <a:pt x="2080591" y="122837"/>
                </a:cubicBezTo>
                <a:cubicBezTo>
                  <a:pt x="2085594" y="140349"/>
                  <a:pt x="2089426" y="158176"/>
                  <a:pt x="2093843" y="175845"/>
                </a:cubicBezTo>
                <a:cubicBezTo>
                  <a:pt x="2102678" y="167010"/>
                  <a:pt x="2109634" y="155769"/>
                  <a:pt x="2120348" y="149341"/>
                </a:cubicBezTo>
                <a:cubicBezTo>
                  <a:pt x="2132326" y="142154"/>
                  <a:pt x="2147610" y="142336"/>
                  <a:pt x="2160104" y="136089"/>
                </a:cubicBezTo>
                <a:cubicBezTo>
                  <a:pt x="2174350" y="128966"/>
                  <a:pt x="2186609" y="118420"/>
                  <a:pt x="2199861" y="109585"/>
                </a:cubicBezTo>
                <a:cubicBezTo>
                  <a:pt x="2239617" y="114002"/>
                  <a:pt x="2281990" y="107981"/>
                  <a:pt x="2319130" y="122837"/>
                </a:cubicBezTo>
                <a:cubicBezTo>
                  <a:pt x="2332100" y="128025"/>
                  <a:pt x="2325195" y="150615"/>
                  <a:pt x="2332382" y="162593"/>
                </a:cubicBezTo>
                <a:cubicBezTo>
                  <a:pt x="2338810" y="173307"/>
                  <a:pt x="2350052" y="180263"/>
                  <a:pt x="2358887" y="189098"/>
                </a:cubicBezTo>
                <a:cubicBezTo>
                  <a:pt x="2372139" y="167011"/>
                  <a:pt x="2380430" y="141050"/>
                  <a:pt x="2398643" y="122837"/>
                </a:cubicBezTo>
                <a:cubicBezTo>
                  <a:pt x="2421167" y="100313"/>
                  <a:pt x="2451652" y="87498"/>
                  <a:pt x="2478156" y="69828"/>
                </a:cubicBezTo>
                <a:cubicBezTo>
                  <a:pt x="2529534" y="35576"/>
                  <a:pt x="2502805" y="48360"/>
                  <a:pt x="2557669" y="30072"/>
                </a:cubicBezTo>
                <a:cubicBezTo>
                  <a:pt x="2570921" y="34489"/>
                  <a:pt x="2587548" y="33446"/>
                  <a:pt x="2597426" y="43324"/>
                </a:cubicBezTo>
                <a:cubicBezTo>
                  <a:pt x="2607304" y="53201"/>
                  <a:pt x="2607290" y="69528"/>
                  <a:pt x="2610678" y="83080"/>
                </a:cubicBezTo>
                <a:cubicBezTo>
                  <a:pt x="2616141" y="104932"/>
                  <a:pt x="2619513" y="127254"/>
                  <a:pt x="2623930" y="149341"/>
                </a:cubicBezTo>
                <a:cubicBezTo>
                  <a:pt x="2628347" y="131671"/>
                  <a:pt x="2625804" y="110554"/>
                  <a:pt x="2637182" y="96332"/>
                </a:cubicBezTo>
                <a:cubicBezTo>
                  <a:pt x="2645908" y="85424"/>
                  <a:pt x="2662970" y="83080"/>
                  <a:pt x="2676939" y="83080"/>
                </a:cubicBezTo>
                <a:cubicBezTo>
                  <a:pt x="2721333" y="83080"/>
                  <a:pt x="2765287" y="91915"/>
                  <a:pt x="2809461" y="96332"/>
                </a:cubicBezTo>
                <a:cubicBezTo>
                  <a:pt x="2873461" y="160334"/>
                  <a:pt x="2795593" y="78999"/>
                  <a:pt x="2862469" y="162593"/>
                </a:cubicBezTo>
                <a:cubicBezTo>
                  <a:pt x="2895221" y="203533"/>
                  <a:pt x="2888974" y="170814"/>
                  <a:pt x="2888974" y="215602"/>
                </a:cubicBezTo>
              </a:path>
            </a:pathLst>
          </a:custGeom>
          <a:solidFill>
            <a:schemeClr val="bg1"/>
          </a:solidFill>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P:\D.C. systems\Volta.jpg"/>
          <p:cNvPicPr>
            <a:picLocks noChangeAspect="1" noChangeArrowheads="1"/>
          </p:cNvPicPr>
          <p:nvPr/>
        </p:nvPicPr>
        <p:blipFill>
          <a:blip r:embed="rId2"/>
          <a:srcRect/>
          <a:stretch>
            <a:fillRect/>
          </a:stretch>
        </p:blipFill>
        <p:spPr bwMode="auto">
          <a:xfrm>
            <a:off x="5000628" y="3643314"/>
            <a:ext cx="3902075" cy="2792413"/>
          </a:xfrm>
          <a:prstGeom prst="rect">
            <a:avLst/>
          </a:prstGeom>
          <a:noFill/>
        </p:spPr>
      </p:pic>
      <p:sp>
        <p:nvSpPr>
          <p:cNvPr id="2" name="Content Placeholder 1"/>
          <p:cNvSpPr>
            <a:spLocks noGrp="1"/>
          </p:cNvSpPr>
          <p:nvPr>
            <p:ph idx="1"/>
          </p:nvPr>
        </p:nvSpPr>
        <p:spPr>
          <a:xfrm>
            <a:off x="457200" y="1481328"/>
            <a:ext cx="5829312" cy="4525963"/>
          </a:xfrm>
        </p:spPr>
        <p:txBody>
          <a:bodyPr/>
          <a:lstStyle/>
          <a:p>
            <a:r>
              <a:rPr lang="en-AU" dirty="0" smtClean="0"/>
              <a:t>Named after Italian </a:t>
            </a:r>
            <a:r>
              <a:rPr lang="en-AU" dirty="0" err="1" smtClean="0"/>
              <a:t>Allesandro</a:t>
            </a:r>
            <a:r>
              <a:rPr lang="en-AU" dirty="0" smtClean="0"/>
              <a:t> Volta (1745 – 1851)</a:t>
            </a:r>
          </a:p>
          <a:p>
            <a:r>
              <a:rPr lang="en-AU" dirty="0" smtClean="0"/>
              <a:t>Discovered how to produce and </a:t>
            </a:r>
            <a:r>
              <a:rPr lang="en-AU" dirty="0" err="1" smtClean="0"/>
              <a:t>Elecro</a:t>
            </a:r>
            <a:r>
              <a:rPr lang="en-AU" dirty="0" smtClean="0"/>
              <a:t>-motive Force (EMF) from and electrical cell.</a:t>
            </a:r>
          </a:p>
          <a:p>
            <a:r>
              <a:rPr lang="en-AU" dirty="0" smtClean="0"/>
              <a:t>EMF – electrical pressure</a:t>
            </a:r>
          </a:p>
          <a:p>
            <a:r>
              <a:rPr lang="en-AU" dirty="0" smtClean="0"/>
              <a:t>Equation symbol – V</a:t>
            </a:r>
          </a:p>
          <a:p>
            <a:r>
              <a:rPr lang="en-AU" dirty="0" smtClean="0"/>
              <a:t>Unit – Volt (V)</a:t>
            </a:r>
            <a:endParaRPr lang="en-AU" dirty="0"/>
          </a:p>
        </p:txBody>
      </p:sp>
      <p:sp>
        <p:nvSpPr>
          <p:cNvPr id="3" name="Title 2"/>
          <p:cNvSpPr>
            <a:spLocks noGrp="1"/>
          </p:cNvSpPr>
          <p:nvPr>
            <p:ph type="title"/>
          </p:nvPr>
        </p:nvSpPr>
        <p:spPr/>
        <p:txBody>
          <a:bodyPr/>
          <a:lstStyle/>
          <a:p>
            <a:pPr algn="ctr"/>
            <a:r>
              <a:rPr lang="en-AU" dirty="0" smtClean="0">
                <a:solidFill>
                  <a:schemeClr val="tx1"/>
                </a:solidFill>
              </a:rPr>
              <a:t>The Volt</a:t>
            </a:r>
            <a:endParaRPr lang="en-AU"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AU" dirty="0" smtClean="0">
                <a:solidFill>
                  <a:schemeClr val="tx1"/>
                </a:solidFill>
              </a:rPr>
              <a:t>The Ampere (Amp)</a:t>
            </a:r>
            <a:endParaRPr lang="en-AU" dirty="0">
              <a:solidFill>
                <a:schemeClr val="tx1"/>
              </a:solidFill>
            </a:endParaRPr>
          </a:p>
        </p:txBody>
      </p:sp>
      <p:pic>
        <p:nvPicPr>
          <p:cNvPr id="3074" name="Picture 2" descr="P:\D.C. systems\Andre%20Marie%20Ampere.jpg"/>
          <p:cNvPicPr>
            <a:picLocks noChangeAspect="1" noChangeArrowheads="1"/>
          </p:cNvPicPr>
          <p:nvPr/>
        </p:nvPicPr>
        <p:blipFill>
          <a:blip r:embed="rId2"/>
          <a:srcRect/>
          <a:stretch>
            <a:fillRect/>
          </a:stretch>
        </p:blipFill>
        <p:spPr bwMode="auto">
          <a:xfrm>
            <a:off x="5214942" y="1428736"/>
            <a:ext cx="3786214" cy="4784131"/>
          </a:xfrm>
          <a:prstGeom prst="rect">
            <a:avLst/>
          </a:prstGeom>
          <a:noFill/>
        </p:spPr>
      </p:pic>
      <p:sp>
        <p:nvSpPr>
          <p:cNvPr id="6" name="Content Placeholder 1"/>
          <p:cNvSpPr>
            <a:spLocks noGrp="1"/>
          </p:cNvSpPr>
          <p:nvPr>
            <p:ph idx="1"/>
          </p:nvPr>
        </p:nvSpPr>
        <p:spPr>
          <a:xfrm>
            <a:off x="457200" y="1481328"/>
            <a:ext cx="6115064" cy="4525963"/>
          </a:xfrm>
        </p:spPr>
        <p:txBody>
          <a:bodyPr/>
          <a:lstStyle/>
          <a:p>
            <a:r>
              <a:rPr lang="en-AU" dirty="0" smtClean="0"/>
              <a:t>Named after Frenchman André Marie </a:t>
            </a:r>
            <a:r>
              <a:rPr lang="en-AU" dirty="0" err="1" smtClean="0"/>
              <a:t>Ampère</a:t>
            </a:r>
            <a:r>
              <a:rPr lang="en-AU" dirty="0" smtClean="0"/>
              <a:t> (1775 – 1851)</a:t>
            </a:r>
          </a:p>
          <a:p>
            <a:r>
              <a:rPr lang="en-AU" dirty="0" smtClean="0"/>
              <a:t>Mathematician and physicist, considered the father of electrodynamics.</a:t>
            </a:r>
          </a:p>
          <a:p>
            <a:r>
              <a:rPr lang="en-AU" dirty="0" smtClean="0"/>
              <a:t>Current – flow of electrons in a conductor</a:t>
            </a:r>
          </a:p>
          <a:p>
            <a:r>
              <a:rPr lang="en-AU" dirty="0" smtClean="0"/>
              <a:t>Equation symbol – I</a:t>
            </a:r>
          </a:p>
          <a:p>
            <a:r>
              <a:rPr lang="en-AU" dirty="0" smtClean="0"/>
              <a:t>Unit – Ampere or Amp (A)</a:t>
            </a:r>
            <a:endParaRPr lang="en-A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AU" dirty="0" smtClean="0">
                <a:solidFill>
                  <a:schemeClr val="tx1"/>
                </a:solidFill>
              </a:rPr>
              <a:t>The Ohm</a:t>
            </a:r>
            <a:endParaRPr lang="en-AU" dirty="0">
              <a:solidFill>
                <a:schemeClr val="tx1"/>
              </a:solidFill>
            </a:endParaRPr>
          </a:p>
        </p:txBody>
      </p:sp>
      <p:pic>
        <p:nvPicPr>
          <p:cNvPr id="5122" name="Picture 2" descr="P:\D.C. systems\Georg Simon Ohm.gif"/>
          <p:cNvPicPr>
            <a:picLocks noChangeAspect="1" noChangeArrowheads="1"/>
          </p:cNvPicPr>
          <p:nvPr/>
        </p:nvPicPr>
        <p:blipFill>
          <a:blip r:embed="rId2"/>
          <a:srcRect/>
          <a:stretch>
            <a:fillRect/>
          </a:stretch>
        </p:blipFill>
        <p:spPr bwMode="auto">
          <a:xfrm>
            <a:off x="6500826" y="3357562"/>
            <a:ext cx="2419350" cy="3105150"/>
          </a:xfrm>
          <a:prstGeom prst="rect">
            <a:avLst/>
          </a:prstGeom>
          <a:noFill/>
        </p:spPr>
      </p:pic>
      <p:sp>
        <p:nvSpPr>
          <p:cNvPr id="5" name="Content Placeholder 1"/>
          <p:cNvSpPr>
            <a:spLocks noGrp="1"/>
          </p:cNvSpPr>
          <p:nvPr>
            <p:ph idx="1"/>
          </p:nvPr>
        </p:nvSpPr>
        <p:spPr>
          <a:xfrm>
            <a:off x="457200" y="1481328"/>
            <a:ext cx="6758006" cy="4525963"/>
          </a:xfrm>
        </p:spPr>
        <p:txBody>
          <a:bodyPr>
            <a:normAutofit lnSpcReduction="10000"/>
          </a:bodyPr>
          <a:lstStyle/>
          <a:p>
            <a:r>
              <a:rPr lang="en-AU" dirty="0" smtClean="0"/>
              <a:t>Named after German Georg Ohm (1789 – 1854)</a:t>
            </a:r>
          </a:p>
          <a:p>
            <a:r>
              <a:rPr lang="en-AU" dirty="0" smtClean="0"/>
              <a:t>Determined that there is a direct proportionality between the potential difference (</a:t>
            </a:r>
            <a:r>
              <a:rPr lang="en-AU" dirty="0" smtClean="0">
                <a:hlinkClick r:id="rId3" tooltip="Voltage"/>
              </a:rPr>
              <a:t>voltage</a:t>
            </a:r>
            <a:r>
              <a:rPr lang="en-AU" dirty="0" smtClean="0"/>
              <a:t>) applied across a conductor and the resultant </a:t>
            </a:r>
            <a:r>
              <a:rPr lang="en-AU" dirty="0" smtClean="0">
                <a:hlinkClick r:id="rId4" tooltip="Electric current"/>
              </a:rPr>
              <a:t>electric current</a:t>
            </a:r>
            <a:r>
              <a:rPr lang="en-AU" dirty="0" smtClean="0"/>
              <a:t> – now known as </a:t>
            </a:r>
            <a:r>
              <a:rPr lang="en-AU" dirty="0" smtClean="0">
                <a:hlinkClick r:id="rId5" tooltip="Ohm's law"/>
              </a:rPr>
              <a:t>Ohm's law</a:t>
            </a:r>
            <a:r>
              <a:rPr lang="en-AU" dirty="0" smtClean="0"/>
              <a:t>.</a:t>
            </a:r>
          </a:p>
          <a:p>
            <a:r>
              <a:rPr lang="en-AU" dirty="0" smtClean="0"/>
              <a:t>Resistance – the opposition of current flow</a:t>
            </a:r>
          </a:p>
          <a:p>
            <a:r>
              <a:rPr lang="en-AU" dirty="0" smtClean="0"/>
              <a:t>Equation symbol – R</a:t>
            </a:r>
          </a:p>
          <a:p>
            <a:r>
              <a:rPr lang="en-AU" dirty="0" smtClean="0"/>
              <a:t>Unit – Ohm (</a:t>
            </a:r>
            <a:r>
              <a:rPr lang="el-GR" dirty="0" smtClean="0"/>
              <a:t>Ω</a:t>
            </a:r>
            <a:r>
              <a:rPr lang="en-AU" dirty="0" smtClean="0"/>
              <a:t>)</a:t>
            </a:r>
            <a:endParaRPr lang="en-A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If the Resistance stays constant and the Electromotive force (voltage) is increased:</a:t>
            </a:r>
          </a:p>
          <a:p>
            <a:r>
              <a:rPr lang="en-AU" dirty="0" smtClean="0"/>
              <a:t>What happens to the current?</a:t>
            </a:r>
          </a:p>
          <a:p>
            <a:endParaRPr lang="en-AU" dirty="0" smtClean="0"/>
          </a:p>
          <a:p>
            <a:endParaRPr lang="en-AU" dirty="0" smtClean="0"/>
          </a:p>
          <a:p>
            <a:endParaRPr lang="en-AU" dirty="0" smtClean="0"/>
          </a:p>
          <a:p>
            <a:endParaRPr lang="en-AU" dirty="0" smtClean="0"/>
          </a:p>
          <a:p>
            <a:endParaRPr lang="en-AU" dirty="0"/>
          </a:p>
        </p:txBody>
      </p:sp>
      <p:sp>
        <p:nvSpPr>
          <p:cNvPr id="3" name="Title 2"/>
          <p:cNvSpPr>
            <a:spLocks noGrp="1"/>
          </p:cNvSpPr>
          <p:nvPr>
            <p:ph type="title"/>
          </p:nvPr>
        </p:nvSpPr>
        <p:spPr>
          <a:xfrm>
            <a:off x="428596" y="357166"/>
            <a:ext cx="8229600" cy="1143000"/>
          </a:xfrm>
        </p:spPr>
        <p:txBody>
          <a:bodyPr/>
          <a:lstStyle/>
          <a:p>
            <a:pPr algn="ctr"/>
            <a:r>
              <a:rPr lang="en-AU" dirty="0" smtClean="0">
                <a:solidFill>
                  <a:schemeClr val="tx1"/>
                </a:solidFill>
              </a:rPr>
              <a:t>Results from experiments</a:t>
            </a:r>
            <a:endParaRPr lang="en-AU"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2019110"/>
          </a:xfrm>
        </p:spPr>
        <p:txBody>
          <a:bodyPr/>
          <a:lstStyle/>
          <a:p>
            <a:r>
              <a:rPr lang="en-AU" dirty="0" smtClean="0"/>
              <a:t>If the Resistance stays constant and the Electromotive force (voltage) is increased:</a:t>
            </a:r>
          </a:p>
          <a:p>
            <a:r>
              <a:rPr lang="en-AU" dirty="0" smtClean="0"/>
              <a:t>What happens to the current?</a:t>
            </a:r>
          </a:p>
          <a:p>
            <a:r>
              <a:rPr lang="en-AU" dirty="0" smtClean="0">
                <a:solidFill>
                  <a:srgbClr val="FF0000"/>
                </a:solidFill>
              </a:rPr>
              <a:t>Current increases</a:t>
            </a:r>
          </a:p>
          <a:p>
            <a:endParaRPr lang="en-AU" dirty="0" smtClean="0"/>
          </a:p>
          <a:p>
            <a:endParaRPr lang="en-AU" dirty="0" smtClean="0"/>
          </a:p>
          <a:p>
            <a:endParaRPr lang="en-AU" dirty="0" smtClean="0"/>
          </a:p>
          <a:p>
            <a:endParaRPr lang="en-AU" dirty="0" smtClean="0"/>
          </a:p>
          <a:p>
            <a:endParaRPr lang="en-AU" dirty="0"/>
          </a:p>
        </p:txBody>
      </p:sp>
      <p:sp>
        <p:nvSpPr>
          <p:cNvPr id="3" name="Title 2"/>
          <p:cNvSpPr>
            <a:spLocks noGrp="1"/>
          </p:cNvSpPr>
          <p:nvPr>
            <p:ph type="title"/>
          </p:nvPr>
        </p:nvSpPr>
        <p:spPr>
          <a:xfrm>
            <a:off x="428596" y="357166"/>
            <a:ext cx="8229600" cy="1143000"/>
          </a:xfrm>
        </p:spPr>
        <p:txBody>
          <a:bodyPr/>
          <a:lstStyle/>
          <a:p>
            <a:pPr algn="ctr"/>
            <a:r>
              <a:rPr lang="en-AU" dirty="0" smtClean="0">
                <a:solidFill>
                  <a:schemeClr val="tx1"/>
                </a:solidFill>
              </a:rPr>
              <a:t>Results from experiments</a:t>
            </a:r>
            <a:endParaRPr lang="en-AU" dirty="0">
              <a:solidFill>
                <a:schemeClr val="tx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2019110"/>
          </a:xfrm>
        </p:spPr>
        <p:txBody>
          <a:bodyPr/>
          <a:lstStyle/>
          <a:p>
            <a:r>
              <a:rPr lang="en-AU" dirty="0" smtClean="0"/>
              <a:t>If the Resistance stays constant and the Electromotive force (voltage) is increased:</a:t>
            </a:r>
          </a:p>
          <a:p>
            <a:r>
              <a:rPr lang="en-AU" dirty="0" smtClean="0"/>
              <a:t>What happens to the current?</a:t>
            </a:r>
          </a:p>
          <a:p>
            <a:r>
              <a:rPr lang="en-AU" dirty="0" smtClean="0">
                <a:solidFill>
                  <a:srgbClr val="FF0000"/>
                </a:solidFill>
              </a:rPr>
              <a:t>Current increases</a:t>
            </a:r>
          </a:p>
          <a:p>
            <a:endParaRPr lang="en-AU" dirty="0" smtClean="0"/>
          </a:p>
          <a:p>
            <a:endParaRPr lang="en-AU" dirty="0" smtClean="0"/>
          </a:p>
          <a:p>
            <a:endParaRPr lang="en-AU" dirty="0" smtClean="0"/>
          </a:p>
          <a:p>
            <a:endParaRPr lang="en-AU" dirty="0" smtClean="0"/>
          </a:p>
          <a:p>
            <a:endParaRPr lang="en-AU" dirty="0"/>
          </a:p>
        </p:txBody>
      </p:sp>
      <p:sp>
        <p:nvSpPr>
          <p:cNvPr id="3" name="Title 2"/>
          <p:cNvSpPr>
            <a:spLocks noGrp="1"/>
          </p:cNvSpPr>
          <p:nvPr>
            <p:ph type="title"/>
          </p:nvPr>
        </p:nvSpPr>
        <p:spPr>
          <a:xfrm>
            <a:off x="428596" y="357166"/>
            <a:ext cx="8229600" cy="1143000"/>
          </a:xfrm>
        </p:spPr>
        <p:txBody>
          <a:bodyPr/>
          <a:lstStyle/>
          <a:p>
            <a:pPr algn="ctr"/>
            <a:r>
              <a:rPr lang="en-AU" dirty="0" smtClean="0">
                <a:solidFill>
                  <a:schemeClr val="tx1"/>
                </a:solidFill>
              </a:rPr>
              <a:t>Results from experiments</a:t>
            </a:r>
            <a:endParaRPr lang="en-AU" dirty="0">
              <a:solidFill>
                <a:schemeClr val="tx1"/>
              </a:solidFill>
            </a:endParaRPr>
          </a:p>
        </p:txBody>
      </p:sp>
      <p:sp>
        <p:nvSpPr>
          <p:cNvPr id="4" name="TextBox 3"/>
          <p:cNvSpPr txBox="1"/>
          <p:nvPr/>
        </p:nvSpPr>
        <p:spPr>
          <a:xfrm>
            <a:off x="714348" y="4000504"/>
            <a:ext cx="7358114" cy="1323439"/>
          </a:xfrm>
          <a:prstGeom prst="rect">
            <a:avLst/>
          </a:prstGeom>
          <a:noFill/>
        </p:spPr>
        <p:txBody>
          <a:bodyPr wrap="square" rtlCol="0">
            <a:spAutoFit/>
          </a:bodyPr>
          <a:lstStyle/>
          <a:p>
            <a:pPr algn="ctr"/>
            <a:r>
              <a:rPr lang="en-AU" sz="8000" dirty="0" smtClean="0">
                <a:solidFill>
                  <a:srgbClr val="FF0000"/>
                </a:solidFill>
              </a:rPr>
              <a:t>I    V</a:t>
            </a:r>
            <a:endParaRPr lang="en-AU" sz="8000" dirty="0">
              <a:solidFill>
                <a:srgbClr val="FF0000"/>
              </a:solidFill>
            </a:endParaRPr>
          </a:p>
        </p:txBody>
      </p:sp>
      <p:sp>
        <p:nvSpPr>
          <p:cNvPr id="5" name="Up Arrow 4"/>
          <p:cNvSpPr/>
          <p:nvPr/>
        </p:nvSpPr>
        <p:spPr>
          <a:xfrm>
            <a:off x="3929058" y="4143380"/>
            <a:ext cx="571504" cy="92869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Up Arrow 5"/>
          <p:cNvSpPr/>
          <p:nvPr/>
        </p:nvSpPr>
        <p:spPr>
          <a:xfrm>
            <a:off x="5715008" y="4143380"/>
            <a:ext cx="571504" cy="92869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2019110"/>
          </a:xfrm>
        </p:spPr>
        <p:txBody>
          <a:bodyPr/>
          <a:lstStyle/>
          <a:p>
            <a:r>
              <a:rPr lang="en-AU" dirty="0" smtClean="0"/>
              <a:t>If the Resistance stays constant and the Electromotive force (voltage) is increased:</a:t>
            </a:r>
          </a:p>
          <a:p>
            <a:r>
              <a:rPr lang="en-AU" dirty="0" smtClean="0"/>
              <a:t>What happens to the current?</a:t>
            </a:r>
          </a:p>
          <a:p>
            <a:r>
              <a:rPr lang="en-AU" dirty="0" smtClean="0">
                <a:solidFill>
                  <a:srgbClr val="FF0000"/>
                </a:solidFill>
              </a:rPr>
              <a:t>Current increases</a:t>
            </a:r>
          </a:p>
          <a:p>
            <a:endParaRPr lang="en-AU" dirty="0" smtClean="0"/>
          </a:p>
          <a:p>
            <a:endParaRPr lang="en-AU" dirty="0" smtClean="0"/>
          </a:p>
          <a:p>
            <a:endParaRPr lang="en-AU" dirty="0" smtClean="0"/>
          </a:p>
          <a:p>
            <a:endParaRPr lang="en-AU" dirty="0" smtClean="0"/>
          </a:p>
          <a:p>
            <a:endParaRPr lang="en-AU" dirty="0"/>
          </a:p>
        </p:txBody>
      </p:sp>
      <p:sp>
        <p:nvSpPr>
          <p:cNvPr id="3" name="Title 2"/>
          <p:cNvSpPr>
            <a:spLocks noGrp="1"/>
          </p:cNvSpPr>
          <p:nvPr>
            <p:ph type="title"/>
          </p:nvPr>
        </p:nvSpPr>
        <p:spPr>
          <a:xfrm>
            <a:off x="428596" y="357166"/>
            <a:ext cx="8229600" cy="1143000"/>
          </a:xfrm>
        </p:spPr>
        <p:txBody>
          <a:bodyPr/>
          <a:lstStyle/>
          <a:p>
            <a:pPr algn="ctr"/>
            <a:r>
              <a:rPr lang="en-AU" dirty="0" smtClean="0">
                <a:solidFill>
                  <a:schemeClr val="tx1"/>
                </a:solidFill>
              </a:rPr>
              <a:t>Results from experiments</a:t>
            </a:r>
            <a:endParaRPr lang="en-AU" dirty="0">
              <a:solidFill>
                <a:schemeClr val="tx1"/>
              </a:solidFill>
            </a:endParaRPr>
          </a:p>
        </p:txBody>
      </p:sp>
      <p:sp>
        <p:nvSpPr>
          <p:cNvPr id="4" name="TextBox 3"/>
          <p:cNvSpPr txBox="1"/>
          <p:nvPr/>
        </p:nvSpPr>
        <p:spPr>
          <a:xfrm>
            <a:off x="714348" y="4000504"/>
            <a:ext cx="7358114" cy="1323439"/>
          </a:xfrm>
          <a:prstGeom prst="rect">
            <a:avLst/>
          </a:prstGeom>
          <a:noFill/>
        </p:spPr>
        <p:txBody>
          <a:bodyPr wrap="square" rtlCol="0">
            <a:spAutoFit/>
          </a:bodyPr>
          <a:lstStyle/>
          <a:p>
            <a:pPr algn="ctr"/>
            <a:r>
              <a:rPr lang="en-AU" sz="8000" dirty="0" smtClean="0">
                <a:solidFill>
                  <a:srgbClr val="FF0000"/>
                </a:solidFill>
              </a:rPr>
              <a:t>I </a:t>
            </a:r>
            <a:r>
              <a:rPr lang="el-GR" sz="8000" dirty="0" smtClean="0">
                <a:solidFill>
                  <a:srgbClr val="FF0000"/>
                </a:solidFill>
              </a:rPr>
              <a:t>α</a:t>
            </a:r>
            <a:r>
              <a:rPr lang="en-AU" sz="8000" dirty="0" smtClean="0">
                <a:solidFill>
                  <a:srgbClr val="FF0000"/>
                </a:solidFill>
              </a:rPr>
              <a:t> V</a:t>
            </a:r>
            <a:endParaRPr lang="en-AU" sz="8000" dirty="0">
              <a:solidFill>
                <a:srgbClr val="FF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609600" y="1633728"/>
            <a:ext cx="8229600" cy="4525963"/>
          </a:xfrm>
          <a:prstGeom prst="rect">
            <a:avLst/>
          </a:prstGeom>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AU" sz="2700" b="0" i="0" u="none" strike="noStrike" kern="1200" cap="none" spc="0" normalizeH="0" baseline="0" noProof="0" dirty="0" smtClean="0">
                <a:ln>
                  <a:noFill/>
                </a:ln>
                <a:solidFill>
                  <a:schemeClr val="tx1"/>
                </a:solidFill>
                <a:effectLst/>
                <a:uLnTx/>
                <a:uFillTx/>
                <a:latin typeface="+mn-lt"/>
                <a:ea typeface="+mn-ea"/>
                <a:cs typeface="+mn-cs"/>
              </a:rPr>
              <a:t>If the Resistance in the circuit is decreased and the Voltage stays constant:</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AU" sz="2700" b="0" i="0" u="none" strike="noStrike" kern="1200" cap="none" spc="0" normalizeH="0" baseline="0" noProof="0" dirty="0" smtClean="0">
                <a:ln>
                  <a:noFill/>
                </a:ln>
                <a:solidFill>
                  <a:schemeClr val="tx1"/>
                </a:solidFill>
                <a:effectLst/>
                <a:uLnTx/>
                <a:uFillTx/>
                <a:latin typeface="+mn-lt"/>
                <a:ea typeface="+mn-ea"/>
                <a:cs typeface="+mn-cs"/>
              </a:rPr>
              <a:t>What happens to the current?</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Title 2"/>
          <p:cNvSpPr txBox="1">
            <a:spLocks/>
          </p:cNvSpPr>
          <p:nvPr/>
        </p:nvSpPr>
        <p:spPr>
          <a:xfrm>
            <a:off x="609600" y="427038"/>
            <a:ext cx="8229600" cy="1143000"/>
          </a:xfrm>
          <a:prstGeom prst="rect">
            <a:avLst/>
          </a:prstGeom>
        </p:spPr>
        <p:txBody>
          <a:bodyPr vert="horz" rtlCol="0" anchor="ctr">
            <a:norm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100" b="1" i="0" u="none" strike="noStrike" kern="1200" cap="none" spc="0" normalizeH="0" baseline="0" noProof="0" dirty="0" smtClean="0">
                <a:ln>
                  <a:noFill/>
                </a:ln>
                <a:solidFill>
                  <a:schemeClr val="tx1"/>
                </a:solidFill>
                <a:effectLst>
                  <a:outerShdw blurRad="31750" dist="25400" dir="5400000" algn="tl" rotWithShape="0">
                    <a:srgbClr val="000000">
                      <a:alpha val="25000"/>
                    </a:srgbClr>
                  </a:outerShdw>
                </a:effectLst>
                <a:uLnTx/>
                <a:uFillTx/>
                <a:latin typeface="+mj-lt"/>
                <a:ea typeface="+mj-ea"/>
                <a:cs typeface="+mj-cs"/>
              </a:rPr>
              <a:t>Results from experiments</a:t>
            </a:r>
            <a:endParaRPr kumimoji="0" lang="en-AU" sz="4100" b="1" i="0" u="none" strike="noStrike" kern="1200" cap="none" spc="0" normalizeH="0" baseline="0" noProof="0" dirty="0">
              <a:ln>
                <a:noFill/>
              </a:ln>
              <a:solidFill>
                <a:schemeClr val="tx1"/>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609600" y="1633728"/>
            <a:ext cx="8229600" cy="4525963"/>
          </a:xfrm>
          <a:prstGeom prst="rect">
            <a:avLst/>
          </a:prstGeom>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AU" sz="2700" b="0" i="0" u="none" strike="noStrike" kern="1200" cap="none" spc="0" normalizeH="0" baseline="0" noProof="0" dirty="0" smtClean="0">
                <a:ln>
                  <a:noFill/>
                </a:ln>
                <a:solidFill>
                  <a:schemeClr val="tx1"/>
                </a:solidFill>
                <a:effectLst/>
                <a:uLnTx/>
                <a:uFillTx/>
                <a:latin typeface="+mn-lt"/>
                <a:ea typeface="+mn-ea"/>
                <a:cs typeface="+mn-cs"/>
              </a:rPr>
              <a:t>If the Resistance in the circuit is decreased and the Voltage stays constant:</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AU" sz="2700" b="0" i="0" u="none" strike="noStrike" kern="1200" cap="none" spc="0" normalizeH="0" baseline="0" noProof="0" dirty="0" smtClean="0">
                <a:ln>
                  <a:noFill/>
                </a:ln>
                <a:solidFill>
                  <a:schemeClr val="tx1"/>
                </a:solidFill>
                <a:effectLst/>
                <a:uLnTx/>
                <a:uFillTx/>
                <a:latin typeface="+mn-lt"/>
                <a:ea typeface="+mn-ea"/>
                <a:cs typeface="+mn-cs"/>
              </a:rPr>
              <a:t>What happens to the current?</a:t>
            </a:r>
          </a:p>
          <a:p>
            <a:pPr marL="365760" lvl="0" indent="-256032">
              <a:spcBef>
                <a:spcPts val="400"/>
              </a:spcBef>
              <a:buClr>
                <a:schemeClr val="accent1"/>
              </a:buClr>
              <a:buSzPct val="68000"/>
              <a:buFont typeface="Wingdings 3"/>
              <a:buChar char=""/>
            </a:pPr>
            <a:r>
              <a:rPr lang="en-AU" sz="2800" dirty="0" smtClean="0">
                <a:solidFill>
                  <a:srgbClr val="FF0000"/>
                </a:solidFill>
              </a:rPr>
              <a:t>Current increases</a:t>
            </a:r>
            <a:endParaRPr kumimoji="0" lang="en-AU" sz="27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Title 2"/>
          <p:cNvSpPr txBox="1">
            <a:spLocks/>
          </p:cNvSpPr>
          <p:nvPr/>
        </p:nvSpPr>
        <p:spPr>
          <a:xfrm>
            <a:off x="609600" y="427038"/>
            <a:ext cx="8229600" cy="1143000"/>
          </a:xfrm>
          <a:prstGeom prst="rect">
            <a:avLst/>
          </a:prstGeom>
        </p:spPr>
        <p:txBody>
          <a:bodyPr vert="horz" rtlCol="0" anchor="ctr">
            <a:norm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100" b="1" i="0" u="none" strike="noStrike" kern="1200" cap="none" spc="0" normalizeH="0" baseline="0" noProof="0" dirty="0" smtClean="0">
                <a:ln>
                  <a:noFill/>
                </a:ln>
                <a:solidFill>
                  <a:schemeClr val="tx1"/>
                </a:solidFill>
                <a:effectLst>
                  <a:outerShdw blurRad="31750" dist="25400" dir="5400000" algn="tl" rotWithShape="0">
                    <a:srgbClr val="000000">
                      <a:alpha val="25000"/>
                    </a:srgbClr>
                  </a:outerShdw>
                </a:effectLst>
                <a:uLnTx/>
                <a:uFillTx/>
                <a:latin typeface="+mj-lt"/>
                <a:ea typeface="+mj-ea"/>
                <a:cs typeface="+mj-cs"/>
              </a:rPr>
              <a:t>Results from experiments</a:t>
            </a:r>
            <a:endParaRPr kumimoji="0" lang="en-AU" sz="4100" b="1" i="0" u="none" strike="noStrike" kern="1200" cap="none" spc="0" normalizeH="0" baseline="0" noProof="0" dirty="0">
              <a:ln>
                <a:noFill/>
              </a:ln>
              <a:solidFill>
                <a:schemeClr val="tx1"/>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67524"/>
          </a:xfrm>
        </p:spPr>
        <p:txBody>
          <a:bodyPr>
            <a:normAutofit fontScale="90000"/>
          </a:bodyPr>
          <a:lstStyle/>
          <a:p>
            <a:pPr algn="ctr"/>
            <a:r>
              <a:rPr lang="en-AU" dirty="0" smtClean="0"/>
              <a:t>A short “history” of the universe</a:t>
            </a:r>
            <a:endParaRPr lang="en-AU" dirty="0"/>
          </a:p>
        </p:txBody>
      </p:sp>
      <p:pic>
        <p:nvPicPr>
          <p:cNvPr id="1026" name="Picture 2" descr="P:\D.C. systems\BigBangBaby800_BY_STACY_REED_www_shedreamsindigital_net_NO_HOTLINKING_ALLOWEDa.jpg"/>
          <p:cNvPicPr>
            <a:picLocks noChangeAspect="1" noChangeArrowheads="1"/>
          </p:cNvPicPr>
          <p:nvPr/>
        </p:nvPicPr>
        <p:blipFill>
          <a:blip r:embed="rId2" cstate="print">
            <a:lum bright="-36000" contrast="-16000"/>
          </a:blip>
          <a:stretch>
            <a:fillRect/>
          </a:stretch>
        </p:blipFill>
        <p:spPr bwMode="auto">
          <a:xfrm>
            <a:off x="642910" y="1500174"/>
            <a:ext cx="8001056" cy="5214974"/>
          </a:xfrm>
          <a:prstGeom prst="rect">
            <a:avLst/>
          </a:prstGeom>
          <a:blipFill>
            <a:blip r:embed="rId3" cstate="print">
              <a:lum bright="-36000" contrast="-16000"/>
            </a:blip>
            <a:tile tx="0" ty="0" sx="100000" sy="100000" flip="none" algn="tl"/>
          </a:blipFill>
          <a:ln>
            <a:noFill/>
          </a:ln>
          <a:effectLst>
            <a:outerShdw dist="38100" dir="5400000" algn="t" rotWithShape="0">
              <a:srgbClr val="FFFF00">
                <a:alpha val="40000"/>
              </a:srgbClr>
            </a:outerShdw>
          </a:effectLst>
        </p:spPr>
      </p:pic>
      <p:sp>
        <p:nvSpPr>
          <p:cNvPr id="3" name="Content Placeholder 2"/>
          <p:cNvSpPr>
            <a:spLocks noGrp="1"/>
          </p:cNvSpPr>
          <p:nvPr>
            <p:ph idx="1"/>
          </p:nvPr>
        </p:nvSpPr>
        <p:spPr>
          <a:xfrm>
            <a:off x="457200" y="1500174"/>
            <a:ext cx="8229600" cy="4824426"/>
          </a:xfrm>
        </p:spPr>
        <p:txBody>
          <a:bodyPr>
            <a:normAutofit lnSpcReduction="10000"/>
            <a:scene3d>
              <a:camera prst="orthographicFront"/>
              <a:lightRig rig="threePt" dir="t"/>
            </a:scene3d>
            <a:sp3d extrusionH="57150" contourW="12700" prstMaterial="metal">
              <a:bevelT w="38100" h="38100" prst="convex"/>
              <a:contourClr>
                <a:schemeClr val="tx1"/>
              </a:contourClr>
            </a:sp3d>
          </a:bodyPr>
          <a:lstStyle/>
          <a:p>
            <a:r>
              <a:rPr lang="en-AU" b="1" dirty="0" smtClean="0">
                <a:ln>
                  <a:solidFill>
                    <a:schemeClr val="bg1"/>
                  </a:solidFill>
                </a:ln>
                <a:gradFill>
                  <a:gsLst>
                    <a:gs pos="0">
                      <a:srgbClr val="FFF200"/>
                    </a:gs>
                    <a:gs pos="45000">
                      <a:srgbClr val="FF7A00"/>
                    </a:gs>
                    <a:gs pos="70000">
                      <a:srgbClr val="FF0300"/>
                    </a:gs>
                    <a:gs pos="100000">
                      <a:srgbClr val="4D0808"/>
                    </a:gs>
                  </a:gsLst>
                  <a:lin ang="5400000" scaled="0"/>
                </a:gradFill>
                <a:latin typeface="Arial" pitchFamily="34" charset="0"/>
                <a:cs typeface="Arial" pitchFamily="34" charset="0"/>
              </a:rPr>
              <a:t>Around 14 Billion years ago there was nothing </a:t>
            </a:r>
          </a:p>
          <a:p>
            <a:pPr lvl="3"/>
            <a:r>
              <a:rPr lang="en-AU" b="1" dirty="0" smtClean="0">
                <a:ln>
                  <a:solidFill>
                    <a:schemeClr val="bg1"/>
                  </a:solidFill>
                </a:ln>
                <a:gradFill>
                  <a:gsLst>
                    <a:gs pos="0">
                      <a:srgbClr val="FFF200"/>
                    </a:gs>
                    <a:gs pos="45000">
                      <a:srgbClr val="FF7A00"/>
                    </a:gs>
                    <a:gs pos="70000">
                      <a:srgbClr val="FF0300"/>
                    </a:gs>
                    <a:gs pos="100000">
                      <a:srgbClr val="4D0808"/>
                    </a:gs>
                  </a:gsLst>
                  <a:lin ang="5400000" scaled="0"/>
                </a:gradFill>
                <a:latin typeface="Arial" pitchFamily="34" charset="0"/>
                <a:cs typeface="Arial" pitchFamily="34" charset="0"/>
              </a:rPr>
              <a:t>No time – No space (really, nothing!)</a:t>
            </a:r>
          </a:p>
          <a:p>
            <a:pPr lvl="3"/>
            <a:r>
              <a:rPr lang="en-AU" b="1" dirty="0" smtClean="0">
                <a:ln>
                  <a:solidFill>
                    <a:schemeClr val="bg1"/>
                  </a:solidFill>
                </a:ln>
                <a:gradFill>
                  <a:gsLst>
                    <a:gs pos="0">
                      <a:srgbClr val="FFF200"/>
                    </a:gs>
                    <a:gs pos="45000">
                      <a:srgbClr val="FF7A00"/>
                    </a:gs>
                    <a:gs pos="70000">
                      <a:srgbClr val="FF0300"/>
                    </a:gs>
                    <a:gs pos="100000">
                      <a:srgbClr val="4D0808"/>
                    </a:gs>
                  </a:gsLst>
                  <a:lin ang="5400000" scaled="0"/>
                </a:gradFill>
                <a:latin typeface="Arial" pitchFamily="34" charset="0"/>
                <a:cs typeface="Arial" pitchFamily="34" charset="0"/>
              </a:rPr>
              <a:t>Just an enormous concentration of energy and heat – an infinitely hot and dense fireball existing for  ten trillion, trillion, trillionths of a second (10</a:t>
            </a:r>
            <a:r>
              <a:rPr lang="en-AU" b="1" baseline="30000" dirty="0" smtClean="0">
                <a:ln>
                  <a:solidFill>
                    <a:schemeClr val="bg1"/>
                  </a:solidFill>
                </a:ln>
                <a:gradFill>
                  <a:gsLst>
                    <a:gs pos="0">
                      <a:srgbClr val="FFF200"/>
                    </a:gs>
                    <a:gs pos="45000">
                      <a:srgbClr val="FF7A00"/>
                    </a:gs>
                    <a:gs pos="70000">
                      <a:srgbClr val="FF0300"/>
                    </a:gs>
                    <a:gs pos="100000">
                      <a:srgbClr val="4D0808"/>
                    </a:gs>
                  </a:gsLst>
                  <a:lin ang="5400000" scaled="0"/>
                </a:gradFill>
                <a:latin typeface="Arial" pitchFamily="34" charset="0"/>
                <a:cs typeface="Arial" pitchFamily="34" charset="0"/>
              </a:rPr>
              <a:t>-36</a:t>
            </a:r>
            <a:r>
              <a:rPr lang="en-AU" b="1" dirty="0" smtClean="0">
                <a:ln>
                  <a:solidFill>
                    <a:schemeClr val="bg1"/>
                  </a:solidFill>
                </a:ln>
                <a:gradFill>
                  <a:gsLst>
                    <a:gs pos="0">
                      <a:srgbClr val="FFF200"/>
                    </a:gs>
                    <a:gs pos="45000">
                      <a:srgbClr val="FF7A00"/>
                    </a:gs>
                    <a:gs pos="70000">
                      <a:srgbClr val="FF0300"/>
                    </a:gs>
                    <a:gs pos="100000">
                      <a:srgbClr val="4D0808"/>
                    </a:gs>
                  </a:gsLst>
                  <a:lin ang="5400000" scaled="0"/>
                </a:gradFill>
                <a:latin typeface="Arial" pitchFamily="34" charset="0"/>
                <a:cs typeface="Arial" pitchFamily="34" charset="0"/>
              </a:rPr>
              <a:t>)</a:t>
            </a:r>
          </a:p>
          <a:p>
            <a:pPr lvl="3"/>
            <a:r>
              <a:rPr lang="en-AU" b="1" dirty="0" smtClean="0">
                <a:ln>
                  <a:solidFill>
                    <a:schemeClr val="bg1"/>
                  </a:solidFill>
                </a:ln>
                <a:gradFill>
                  <a:gsLst>
                    <a:gs pos="0">
                      <a:srgbClr val="FFF200"/>
                    </a:gs>
                    <a:gs pos="45000">
                      <a:srgbClr val="FF7A00"/>
                    </a:gs>
                    <a:gs pos="70000">
                      <a:srgbClr val="FF0300"/>
                    </a:gs>
                    <a:gs pos="100000">
                      <a:srgbClr val="4D0808"/>
                    </a:gs>
                  </a:gsLst>
                  <a:lin ang="5400000" scaled="0"/>
                </a:gradFill>
                <a:latin typeface="Arial" pitchFamily="34" charset="0"/>
                <a:cs typeface="Arial" pitchFamily="34" charset="0"/>
              </a:rPr>
              <a:t>A fraction of a </a:t>
            </a:r>
            <a:r>
              <a:rPr lang="en-AU" b="1" dirty="0" err="1" smtClean="0">
                <a:ln>
                  <a:solidFill>
                    <a:schemeClr val="bg1"/>
                  </a:solidFill>
                </a:ln>
                <a:gradFill>
                  <a:gsLst>
                    <a:gs pos="0">
                      <a:srgbClr val="FFF200"/>
                    </a:gs>
                    <a:gs pos="45000">
                      <a:srgbClr val="FF7A00"/>
                    </a:gs>
                    <a:gs pos="70000">
                      <a:srgbClr val="FF0300"/>
                    </a:gs>
                    <a:gs pos="100000">
                      <a:srgbClr val="4D0808"/>
                    </a:gs>
                  </a:gsLst>
                  <a:lin ang="5400000" scaled="0"/>
                </a:gradFill>
                <a:latin typeface="Arial" pitchFamily="34" charset="0"/>
                <a:cs typeface="Arial" pitchFamily="34" charset="0"/>
              </a:rPr>
              <a:t>picosecond</a:t>
            </a:r>
            <a:r>
              <a:rPr lang="en-AU" b="1" dirty="0" smtClean="0">
                <a:ln>
                  <a:solidFill>
                    <a:schemeClr val="bg1"/>
                  </a:solidFill>
                </a:ln>
                <a:gradFill>
                  <a:gsLst>
                    <a:gs pos="0">
                      <a:srgbClr val="FFF200"/>
                    </a:gs>
                    <a:gs pos="45000">
                      <a:srgbClr val="FF7A00"/>
                    </a:gs>
                    <a:gs pos="70000">
                      <a:srgbClr val="FF0300"/>
                    </a:gs>
                    <a:gs pos="100000">
                      <a:srgbClr val="4D0808"/>
                    </a:gs>
                  </a:gsLst>
                  <a:lin ang="5400000" scaled="0"/>
                </a:gradFill>
                <a:latin typeface="Arial" pitchFamily="34" charset="0"/>
                <a:cs typeface="Arial" pitchFamily="34" charset="0"/>
              </a:rPr>
              <a:t> (10</a:t>
            </a:r>
            <a:r>
              <a:rPr lang="en-AU" b="1" baseline="30000" dirty="0" smtClean="0">
                <a:ln>
                  <a:solidFill>
                    <a:schemeClr val="bg1"/>
                  </a:solidFill>
                </a:ln>
                <a:gradFill>
                  <a:gsLst>
                    <a:gs pos="0">
                      <a:srgbClr val="FFF200"/>
                    </a:gs>
                    <a:gs pos="45000">
                      <a:srgbClr val="FF7A00"/>
                    </a:gs>
                    <a:gs pos="70000">
                      <a:srgbClr val="FF0300"/>
                    </a:gs>
                    <a:gs pos="100000">
                      <a:srgbClr val="4D0808"/>
                    </a:gs>
                  </a:gsLst>
                  <a:lin ang="5400000" scaled="0"/>
                </a:gradFill>
                <a:latin typeface="Arial" pitchFamily="34" charset="0"/>
                <a:cs typeface="Arial" pitchFamily="34" charset="0"/>
              </a:rPr>
              <a:t>-12 </a:t>
            </a:r>
            <a:r>
              <a:rPr lang="en-AU" b="1" dirty="0" smtClean="0">
                <a:ln>
                  <a:solidFill>
                    <a:schemeClr val="bg1"/>
                  </a:solidFill>
                </a:ln>
                <a:gradFill>
                  <a:gsLst>
                    <a:gs pos="0">
                      <a:srgbClr val="FFF200"/>
                    </a:gs>
                    <a:gs pos="45000">
                      <a:srgbClr val="FF7A00"/>
                    </a:gs>
                    <a:gs pos="70000">
                      <a:srgbClr val="FF0300"/>
                    </a:gs>
                    <a:gs pos="100000">
                      <a:srgbClr val="4D0808"/>
                    </a:gs>
                  </a:gsLst>
                  <a:lin ang="5400000" scaled="0"/>
                </a:gradFill>
                <a:latin typeface="Arial" pitchFamily="34" charset="0"/>
                <a:cs typeface="Arial" pitchFamily="34" charset="0"/>
              </a:rPr>
              <a:t>) later  came the “Big  Bang” (or “Big Whoosh” – no sound in space)</a:t>
            </a:r>
          </a:p>
          <a:p>
            <a:pPr lvl="3"/>
            <a:r>
              <a:rPr lang="en-AU" b="1" dirty="0" smtClean="0">
                <a:ln>
                  <a:solidFill>
                    <a:schemeClr val="bg1"/>
                  </a:solidFill>
                </a:ln>
                <a:gradFill>
                  <a:gsLst>
                    <a:gs pos="0">
                      <a:srgbClr val="FFF200"/>
                    </a:gs>
                    <a:gs pos="45000">
                      <a:srgbClr val="FF7A00"/>
                    </a:gs>
                    <a:gs pos="70000">
                      <a:srgbClr val="FF0300"/>
                    </a:gs>
                    <a:gs pos="100000">
                      <a:srgbClr val="4D0808"/>
                    </a:gs>
                  </a:gsLst>
                  <a:lin ang="5400000" scaled="0"/>
                </a:gradFill>
                <a:latin typeface="Arial" pitchFamily="34" charset="0"/>
                <a:cs typeface="Arial" pitchFamily="34" charset="0"/>
              </a:rPr>
              <a:t>The “singularity” became a “plurality” (in science geek terms!) producing all the building blocks for “natures tricks”</a:t>
            </a:r>
          </a:p>
          <a:p>
            <a:pPr lvl="3"/>
            <a:r>
              <a:rPr lang="en-AU" b="1" dirty="0" smtClean="0">
                <a:ln>
                  <a:solidFill>
                    <a:schemeClr val="bg1"/>
                  </a:solidFill>
                </a:ln>
                <a:gradFill>
                  <a:gsLst>
                    <a:gs pos="0">
                      <a:srgbClr val="FFF200"/>
                    </a:gs>
                    <a:gs pos="45000">
                      <a:srgbClr val="FF7A00"/>
                    </a:gs>
                    <a:gs pos="70000">
                      <a:srgbClr val="FF0300"/>
                    </a:gs>
                    <a:gs pos="100000">
                      <a:srgbClr val="4D0808"/>
                    </a:gs>
                  </a:gsLst>
                  <a:lin ang="5400000" scaled="0"/>
                </a:gradFill>
                <a:latin typeface="Arial" pitchFamily="34" charset="0"/>
                <a:cs typeface="Arial" pitchFamily="34" charset="0"/>
              </a:rPr>
              <a:t>At this point the universe began to cool into a melting pot of radiation, matter and anti-matter</a:t>
            </a:r>
          </a:p>
          <a:p>
            <a:pPr lvl="3"/>
            <a:r>
              <a:rPr lang="en-AU" b="1" dirty="0" smtClean="0">
                <a:ln>
                  <a:solidFill>
                    <a:schemeClr val="bg1"/>
                  </a:solidFill>
                </a:ln>
                <a:gradFill>
                  <a:gsLst>
                    <a:gs pos="0">
                      <a:srgbClr val="FFF200"/>
                    </a:gs>
                    <a:gs pos="45000">
                      <a:srgbClr val="FF7A00"/>
                    </a:gs>
                    <a:gs pos="70000">
                      <a:srgbClr val="FF0300"/>
                    </a:gs>
                    <a:gs pos="100000">
                      <a:srgbClr val="4D0808"/>
                    </a:gs>
                  </a:gsLst>
                  <a:lin ang="5400000" scaled="0"/>
                </a:gradFill>
                <a:latin typeface="Arial" pitchFamily="34" charset="0"/>
                <a:cs typeface="Arial" pitchFamily="34" charset="0"/>
              </a:rPr>
              <a:t>The matter and anti-matter went to “war” and matter was the </a:t>
            </a:r>
            <a:r>
              <a:rPr lang="en-AU" b="1" dirty="0" err="1" smtClean="0">
                <a:ln>
                  <a:solidFill>
                    <a:schemeClr val="bg1"/>
                  </a:solidFill>
                </a:ln>
                <a:gradFill>
                  <a:gsLst>
                    <a:gs pos="0">
                      <a:srgbClr val="FFF200"/>
                    </a:gs>
                    <a:gs pos="45000">
                      <a:srgbClr val="FF7A00"/>
                    </a:gs>
                    <a:gs pos="70000">
                      <a:srgbClr val="FF0300"/>
                    </a:gs>
                    <a:gs pos="100000">
                      <a:srgbClr val="4D0808"/>
                    </a:gs>
                  </a:gsLst>
                  <a:lin ang="5400000" scaled="0"/>
                </a:gradFill>
                <a:latin typeface="Arial" pitchFamily="34" charset="0"/>
                <a:cs typeface="Arial" pitchFamily="34" charset="0"/>
              </a:rPr>
              <a:t>victour</a:t>
            </a:r>
            <a:endParaRPr lang="en-AU" b="1" dirty="0" smtClean="0">
              <a:ln>
                <a:solidFill>
                  <a:schemeClr val="bg1"/>
                </a:solidFill>
              </a:ln>
              <a:gradFill>
                <a:gsLst>
                  <a:gs pos="0">
                    <a:srgbClr val="FFF200"/>
                  </a:gs>
                  <a:gs pos="45000">
                    <a:srgbClr val="FF7A00"/>
                  </a:gs>
                  <a:gs pos="70000">
                    <a:srgbClr val="FF0300"/>
                  </a:gs>
                  <a:gs pos="100000">
                    <a:srgbClr val="4D0808"/>
                  </a:gs>
                </a:gsLst>
                <a:lin ang="5400000" scaled="0"/>
              </a:gradFill>
              <a:latin typeface="Arial" pitchFamily="34" charset="0"/>
              <a:cs typeface="Arial" pitchFamily="34" charset="0"/>
            </a:endParaRPr>
          </a:p>
          <a:p>
            <a:pPr lvl="3"/>
            <a:r>
              <a:rPr lang="en-AU" b="1" dirty="0" smtClean="0">
                <a:ln>
                  <a:solidFill>
                    <a:schemeClr val="bg1"/>
                  </a:solidFill>
                </a:ln>
                <a:gradFill>
                  <a:gsLst>
                    <a:gs pos="0">
                      <a:srgbClr val="FFF200"/>
                    </a:gs>
                    <a:gs pos="45000">
                      <a:srgbClr val="FF7A00"/>
                    </a:gs>
                    <a:gs pos="70000">
                      <a:srgbClr val="FF0300"/>
                    </a:gs>
                    <a:gs pos="100000">
                      <a:srgbClr val="4D0808"/>
                    </a:gs>
                  </a:gsLst>
                  <a:lin ang="5400000" scaled="0"/>
                </a:gradFill>
                <a:latin typeface="Arial" pitchFamily="34" charset="0"/>
                <a:cs typeface="Arial" pitchFamily="34" charset="0"/>
              </a:rPr>
              <a:t>The “survivors” represent around one-half of one percent of the original “combatants”!</a:t>
            </a:r>
          </a:p>
          <a:p>
            <a:endParaRPr lang="en-AU" dirty="0">
              <a:ln>
                <a:solidFill>
                  <a:schemeClr val="bg1"/>
                </a:solidFill>
              </a:ln>
              <a:gradFill>
                <a:gsLst>
                  <a:gs pos="0">
                    <a:srgbClr val="FFF200"/>
                  </a:gs>
                  <a:gs pos="45000">
                    <a:srgbClr val="FF7A00"/>
                  </a:gs>
                  <a:gs pos="70000">
                    <a:srgbClr val="FF0300"/>
                  </a:gs>
                  <a:gs pos="100000">
                    <a:srgbClr val="4D0808"/>
                  </a:gs>
                </a:gsLst>
                <a:lin ang="5400000" scaled="0"/>
              </a:gra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609600" y="1633728"/>
            <a:ext cx="8229600" cy="4525963"/>
          </a:xfrm>
          <a:prstGeom prst="rect">
            <a:avLst/>
          </a:prstGeom>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AU" sz="2700" b="0" i="0" u="none" strike="noStrike" kern="1200" cap="none" spc="0" normalizeH="0" baseline="0" noProof="0" dirty="0" smtClean="0">
                <a:ln>
                  <a:noFill/>
                </a:ln>
                <a:solidFill>
                  <a:schemeClr val="tx1"/>
                </a:solidFill>
                <a:effectLst/>
                <a:uLnTx/>
                <a:uFillTx/>
                <a:latin typeface="+mn-lt"/>
                <a:ea typeface="+mn-ea"/>
                <a:cs typeface="+mn-cs"/>
              </a:rPr>
              <a:t>If the Resistance in the circuit is decreased and the Voltage stays constant:</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AU" sz="2700" b="0" i="0" u="none" strike="noStrike" kern="1200" cap="none" spc="0" normalizeH="0" baseline="0" noProof="0" dirty="0" smtClean="0">
                <a:ln>
                  <a:noFill/>
                </a:ln>
                <a:solidFill>
                  <a:schemeClr val="tx1"/>
                </a:solidFill>
                <a:effectLst/>
                <a:uLnTx/>
                <a:uFillTx/>
                <a:latin typeface="+mn-lt"/>
                <a:ea typeface="+mn-ea"/>
                <a:cs typeface="+mn-cs"/>
              </a:rPr>
              <a:t>What happens to the current?</a:t>
            </a:r>
          </a:p>
          <a:p>
            <a:pPr marL="365760" lvl="0" indent="-256032">
              <a:spcBef>
                <a:spcPts val="400"/>
              </a:spcBef>
              <a:buClr>
                <a:schemeClr val="accent1"/>
              </a:buClr>
              <a:buSzPct val="68000"/>
              <a:buFont typeface="Wingdings 3"/>
              <a:buChar char=""/>
            </a:pPr>
            <a:r>
              <a:rPr lang="en-AU" sz="2800" dirty="0" smtClean="0">
                <a:solidFill>
                  <a:srgbClr val="FF0000"/>
                </a:solidFill>
              </a:rPr>
              <a:t>Current increases</a:t>
            </a:r>
            <a:endParaRPr kumimoji="0" lang="en-AU" sz="27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Title 2"/>
          <p:cNvSpPr txBox="1">
            <a:spLocks/>
          </p:cNvSpPr>
          <p:nvPr/>
        </p:nvSpPr>
        <p:spPr>
          <a:xfrm>
            <a:off x="609600" y="427038"/>
            <a:ext cx="8229600" cy="1143000"/>
          </a:xfrm>
          <a:prstGeom prst="rect">
            <a:avLst/>
          </a:prstGeom>
        </p:spPr>
        <p:txBody>
          <a:bodyPr vert="horz" rtlCol="0" anchor="ctr">
            <a:norm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100" b="1" i="0" u="none" strike="noStrike" kern="1200" cap="none" spc="0" normalizeH="0" baseline="0" noProof="0" dirty="0" smtClean="0">
                <a:ln>
                  <a:noFill/>
                </a:ln>
                <a:solidFill>
                  <a:schemeClr val="tx1"/>
                </a:solidFill>
                <a:effectLst>
                  <a:outerShdw blurRad="31750" dist="25400" dir="5400000" algn="tl" rotWithShape="0">
                    <a:srgbClr val="000000">
                      <a:alpha val="25000"/>
                    </a:srgbClr>
                  </a:outerShdw>
                </a:effectLst>
                <a:uLnTx/>
                <a:uFillTx/>
                <a:latin typeface="+mj-lt"/>
                <a:ea typeface="+mj-ea"/>
                <a:cs typeface="+mj-cs"/>
              </a:rPr>
              <a:t>Results from experiments</a:t>
            </a:r>
            <a:endParaRPr kumimoji="0" lang="en-AU" sz="4100" b="1" i="0" u="none" strike="noStrike" kern="1200" cap="none" spc="0" normalizeH="0" baseline="0" noProof="0" dirty="0">
              <a:ln>
                <a:noFill/>
              </a:ln>
              <a:solidFill>
                <a:schemeClr val="tx1"/>
              </a:solidFill>
              <a:effectLst>
                <a:outerShdw blurRad="31750" dist="25400" dir="5400000" algn="tl" rotWithShape="0">
                  <a:srgbClr val="000000">
                    <a:alpha val="25000"/>
                  </a:srgbClr>
                </a:outerShdw>
              </a:effectLst>
              <a:uLnTx/>
              <a:uFillTx/>
              <a:latin typeface="+mj-lt"/>
              <a:ea typeface="+mj-ea"/>
              <a:cs typeface="+mj-cs"/>
            </a:endParaRPr>
          </a:p>
        </p:txBody>
      </p:sp>
      <p:sp>
        <p:nvSpPr>
          <p:cNvPr id="6" name="TextBox 5"/>
          <p:cNvSpPr txBox="1"/>
          <p:nvPr/>
        </p:nvSpPr>
        <p:spPr>
          <a:xfrm>
            <a:off x="714348" y="4000504"/>
            <a:ext cx="7358114" cy="1323439"/>
          </a:xfrm>
          <a:prstGeom prst="rect">
            <a:avLst/>
          </a:prstGeom>
          <a:noFill/>
        </p:spPr>
        <p:txBody>
          <a:bodyPr wrap="square" rtlCol="0">
            <a:spAutoFit/>
          </a:bodyPr>
          <a:lstStyle/>
          <a:p>
            <a:pPr algn="ctr"/>
            <a:r>
              <a:rPr lang="en-AU" sz="8000" dirty="0" smtClean="0">
                <a:solidFill>
                  <a:srgbClr val="FF0000"/>
                </a:solidFill>
              </a:rPr>
              <a:t>I    R</a:t>
            </a:r>
            <a:endParaRPr lang="en-AU" sz="8000" dirty="0">
              <a:solidFill>
                <a:srgbClr val="FF0000"/>
              </a:solidFill>
            </a:endParaRPr>
          </a:p>
        </p:txBody>
      </p:sp>
      <p:sp>
        <p:nvSpPr>
          <p:cNvPr id="8" name="Up Arrow 7"/>
          <p:cNvSpPr/>
          <p:nvPr/>
        </p:nvSpPr>
        <p:spPr>
          <a:xfrm>
            <a:off x="3929058" y="4143380"/>
            <a:ext cx="571504" cy="92869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Up Arrow 8"/>
          <p:cNvSpPr/>
          <p:nvPr/>
        </p:nvSpPr>
        <p:spPr>
          <a:xfrm rot="10800000">
            <a:off x="5643570" y="4143380"/>
            <a:ext cx="571504" cy="92869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609600" y="1633728"/>
            <a:ext cx="8229600" cy="4525963"/>
          </a:xfrm>
          <a:prstGeom prst="rect">
            <a:avLst/>
          </a:prstGeom>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AU" sz="2700" b="0" i="0" u="none" strike="noStrike" kern="1200" cap="none" spc="0" normalizeH="0" baseline="0" noProof="0" dirty="0" smtClean="0">
                <a:ln>
                  <a:noFill/>
                </a:ln>
                <a:solidFill>
                  <a:schemeClr val="tx1"/>
                </a:solidFill>
                <a:effectLst/>
                <a:uLnTx/>
                <a:uFillTx/>
                <a:latin typeface="+mn-lt"/>
                <a:ea typeface="+mn-ea"/>
                <a:cs typeface="+mn-cs"/>
              </a:rPr>
              <a:t>If the Resistance in the circuit is decreased and the Voltage stays constant:</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AU" sz="2700" b="0" i="0" u="none" strike="noStrike" kern="1200" cap="none" spc="0" normalizeH="0" baseline="0" noProof="0" dirty="0" smtClean="0">
                <a:ln>
                  <a:noFill/>
                </a:ln>
                <a:solidFill>
                  <a:schemeClr val="tx1"/>
                </a:solidFill>
                <a:effectLst/>
                <a:uLnTx/>
                <a:uFillTx/>
                <a:latin typeface="+mn-lt"/>
                <a:ea typeface="+mn-ea"/>
                <a:cs typeface="+mn-cs"/>
              </a:rPr>
              <a:t>What happens to the current?</a:t>
            </a:r>
          </a:p>
          <a:p>
            <a:pPr marL="365760" lvl="0" indent="-256032">
              <a:spcBef>
                <a:spcPts val="400"/>
              </a:spcBef>
              <a:buClr>
                <a:schemeClr val="accent1"/>
              </a:buClr>
              <a:buSzPct val="68000"/>
              <a:buFont typeface="Wingdings 3"/>
              <a:buChar char=""/>
            </a:pPr>
            <a:r>
              <a:rPr lang="en-AU" sz="2800" dirty="0" smtClean="0">
                <a:solidFill>
                  <a:srgbClr val="FF0000"/>
                </a:solidFill>
              </a:rPr>
              <a:t>Current increases</a:t>
            </a:r>
            <a:endParaRPr kumimoji="0" lang="en-AU" sz="27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Title 2"/>
          <p:cNvSpPr txBox="1">
            <a:spLocks/>
          </p:cNvSpPr>
          <p:nvPr/>
        </p:nvSpPr>
        <p:spPr>
          <a:xfrm>
            <a:off x="609600" y="427038"/>
            <a:ext cx="8229600" cy="1143000"/>
          </a:xfrm>
          <a:prstGeom prst="rect">
            <a:avLst/>
          </a:prstGeom>
        </p:spPr>
        <p:txBody>
          <a:bodyPr vert="horz" rtlCol="0" anchor="ctr">
            <a:norm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100" b="1" i="0" u="none" strike="noStrike" kern="1200" cap="none" spc="0" normalizeH="0" baseline="0" noProof="0" dirty="0" smtClean="0">
                <a:ln>
                  <a:noFill/>
                </a:ln>
                <a:solidFill>
                  <a:schemeClr val="tx1"/>
                </a:solidFill>
                <a:effectLst>
                  <a:outerShdw blurRad="31750" dist="25400" dir="5400000" algn="tl" rotWithShape="0">
                    <a:srgbClr val="000000">
                      <a:alpha val="25000"/>
                    </a:srgbClr>
                  </a:outerShdw>
                </a:effectLst>
                <a:uLnTx/>
                <a:uFillTx/>
                <a:latin typeface="+mj-lt"/>
                <a:ea typeface="+mj-ea"/>
                <a:cs typeface="+mj-cs"/>
              </a:rPr>
              <a:t>Results from experiments</a:t>
            </a:r>
            <a:endParaRPr kumimoji="0" lang="en-AU" sz="4100" b="1" i="0" u="none" strike="noStrike" kern="1200" cap="none" spc="0" normalizeH="0" baseline="0" noProof="0" dirty="0">
              <a:ln>
                <a:noFill/>
              </a:ln>
              <a:solidFill>
                <a:schemeClr val="tx1"/>
              </a:solidFill>
              <a:effectLst>
                <a:outerShdw blurRad="31750" dist="25400" dir="5400000" algn="tl" rotWithShape="0">
                  <a:srgbClr val="000000">
                    <a:alpha val="25000"/>
                  </a:srgbClr>
                </a:outerShdw>
              </a:effectLst>
              <a:uLnTx/>
              <a:uFillTx/>
              <a:latin typeface="+mj-lt"/>
              <a:ea typeface="+mj-ea"/>
              <a:cs typeface="+mj-cs"/>
            </a:endParaRPr>
          </a:p>
        </p:txBody>
      </p:sp>
      <p:sp>
        <p:nvSpPr>
          <p:cNvPr id="6" name="TextBox 5"/>
          <p:cNvSpPr txBox="1"/>
          <p:nvPr/>
        </p:nvSpPr>
        <p:spPr>
          <a:xfrm>
            <a:off x="714348" y="4000504"/>
            <a:ext cx="7358114" cy="1323439"/>
          </a:xfrm>
          <a:prstGeom prst="rect">
            <a:avLst/>
          </a:prstGeom>
          <a:noFill/>
        </p:spPr>
        <p:txBody>
          <a:bodyPr wrap="square" rtlCol="0">
            <a:spAutoFit/>
          </a:bodyPr>
          <a:lstStyle/>
          <a:p>
            <a:pPr algn="ctr"/>
            <a:r>
              <a:rPr lang="en-AU" sz="8000" dirty="0" smtClean="0">
                <a:solidFill>
                  <a:srgbClr val="FF0000"/>
                </a:solidFill>
              </a:rPr>
              <a:t>I </a:t>
            </a:r>
            <a:r>
              <a:rPr lang="el-GR" sz="8000" dirty="0" smtClean="0">
                <a:solidFill>
                  <a:srgbClr val="FF0000"/>
                </a:solidFill>
              </a:rPr>
              <a:t>α</a:t>
            </a:r>
            <a:r>
              <a:rPr lang="en-AU" sz="8000" dirty="0" smtClean="0">
                <a:solidFill>
                  <a:srgbClr val="FF0000"/>
                </a:solidFill>
              </a:rPr>
              <a:t> 1/R</a:t>
            </a:r>
            <a:endParaRPr lang="en-AU" sz="8000" dirty="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P:\D.C. systems\Web_Ohms_law_triangle.gif"/>
          <p:cNvPicPr>
            <a:picLocks noChangeAspect="1" noChangeArrowheads="1"/>
          </p:cNvPicPr>
          <p:nvPr/>
        </p:nvPicPr>
        <p:blipFill>
          <a:blip r:embed="rId2"/>
          <a:srcRect/>
          <a:stretch>
            <a:fillRect/>
          </a:stretch>
        </p:blipFill>
        <p:spPr bwMode="auto">
          <a:xfrm>
            <a:off x="5143504" y="3133725"/>
            <a:ext cx="3810000" cy="3724275"/>
          </a:xfrm>
          <a:prstGeom prst="rect">
            <a:avLst/>
          </a:prstGeom>
          <a:noFill/>
        </p:spPr>
      </p:pic>
      <p:sp>
        <p:nvSpPr>
          <p:cNvPr id="10" name="TextBox 9"/>
          <p:cNvSpPr txBox="1"/>
          <p:nvPr/>
        </p:nvSpPr>
        <p:spPr>
          <a:xfrm>
            <a:off x="571472" y="1071546"/>
            <a:ext cx="8215370" cy="2677656"/>
          </a:xfrm>
          <a:prstGeom prst="rect">
            <a:avLst/>
          </a:prstGeom>
          <a:noFill/>
        </p:spPr>
        <p:txBody>
          <a:bodyPr wrap="square" rtlCol="0">
            <a:spAutoFit/>
          </a:bodyPr>
          <a:lstStyle/>
          <a:p>
            <a:r>
              <a:rPr lang="en-AU" sz="2800" dirty="0" smtClean="0"/>
              <a:t>Ohm’s Law states: states that the </a:t>
            </a:r>
            <a:r>
              <a:rPr lang="en-AU" sz="2800" dirty="0" smtClean="0">
                <a:hlinkClick r:id="rId3" tooltip="Electric current"/>
              </a:rPr>
              <a:t>current</a:t>
            </a:r>
            <a:r>
              <a:rPr lang="en-AU" sz="2800" dirty="0" smtClean="0"/>
              <a:t> through a conductor between two points is directly </a:t>
            </a:r>
            <a:r>
              <a:rPr lang="en-AU" sz="2800" dirty="0" smtClean="0">
                <a:hlinkClick r:id="rId4" tooltip="Proportionality (mathematics)"/>
              </a:rPr>
              <a:t>proportional</a:t>
            </a:r>
            <a:r>
              <a:rPr lang="en-AU" sz="2800" dirty="0" smtClean="0"/>
              <a:t> to the </a:t>
            </a:r>
            <a:r>
              <a:rPr lang="en-AU" sz="2800" dirty="0" smtClean="0">
                <a:hlinkClick r:id="rId5" tooltip="Potential difference"/>
              </a:rPr>
              <a:t>potential difference</a:t>
            </a:r>
            <a:r>
              <a:rPr lang="en-AU" sz="2800" dirty="0" smtClean="0"/>
              <a:t> or </a:t>
            </a:r>
            <a:r>
              <a:rPr lang="en-AU" sz="2800" dirty="0" smtClean="0">
                <a:hlinkClick r:id="rId6" tooltip="Voltage"/>
              </a:rPr>
              <a:t>voltage</a:t>
            </a:r>
            <a:r>
              <a:rPr lang="en-AU" sz="2800" dirty="0" smtClean="0"/>
              <a:t> across the two points, and inversely proportional to the </a:t>
            </a:r>
            <a:r>
              <a:rPr lang="en-AU" sz="2800" dirty="0" smtClean="0">
                <a:hlinkClick r:id="rId7" tooltip="Electrical resistance"/>
              </a:rPr>
              <a:t>resistance</a:t>
            </a:r>
            <a:r>
              <a:rPr lang="en-AU" sz="2800" dirty="0" smtClean="0"/>
              <a:t> between them.</a:t>
            </a:r>
            <a:endParaRPr lang="en-AU" sz="2800" dirty="0"/>
          </a:p>
        </p:txBody>
      </p:sp>
      <p:sp>
        <p:nvSpPr>
          <p:cNvPr id="4" name="Title 2"/>
          <p:cNvSpPr>
            <a:spLocks noGrp="1"/>
          </p:cNvSpPr>
          <p:nvPr>
            <p:ph type="title"/>
          </p:nvPr>
        </p:nvSpPr>
        <p:spPr/>
        <p:txBody>
          <a:bodyPr/>
          <a:lstStyle/>
          <a:p>
            <a:pPr algn="ctr"/>
            <a:r>
              <a:rPr lang="en-AU" dirty="0" smtClean="0">
                <a:solidFill>
                  <a:schemeClr val="tx1"/>
                </a:solidFill>
              </a:rPr>
              <a:t>Ohm’s Law</a:t>
            </a:r>
            <a:endParaRPr lang="en-AU" dirty="0">
              <a:solidFill>
                <a:schemeClr val="tx1"/>
              </a:solidFill>
            </a:endParaRPr>
          </a:p>
        </p:txBody>
      </p:sp>
      <p:sp>
        <p:nvSpPr>
          <p:cNvPr id="11" name="Rectangle 10"/>
          <p:cNvSpPr/>
          <p:nvPr/>
        </p:nvSpPr>
        <p:spPr>
          <a:xfrm>
            <a:off x="1357290" y="4357694"/>
            <a:ext cx="2266967"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AU"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V = IR</a:t>
            </a:r>
            <a:endParaRPr lang="en-A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600" cy="4525962"/>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p:txBody>
          <a:bodyPr/>
          <a:lstStyle/>
          <a:p>
            <a:pPr algn="ctr"/>
            <a:r>
              <a:rPr lang="en-AU" dirty="0" smtClean="0">
                <a:solidFill>
                  <a:schemeClr val="tx1"/>
                </a:solidFill>
              </a:rPr>
              <a:t>Graph for a 10 Volt Supply</a:t>
            </a:r>
            <a:endParaRPr lang="en-AU" dirty="0">
              <a:solidFill>
                <a:schemeClr val="tx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600" cy="4525962"/>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p:txBody>
          <a:bodyPr/>
          <a:lstStyle/>
          <a:p>
            <a:pPr algn="ctr"/>
            <a:r>
              <a:rPr lang="en-AU" dirty="0" smtClean="0">
                <a:solidFill>
                  <a:schemeClr val="tx1"/>
                </a:solidFill>
              </a:rPr>
              <a:t>Graph for a 1</a:t>
            </a:r>
            <a:r>
              <a:rPr lang="el-GR" dirty="0" smtClean="0">
                <a:solidFill>
                  <a:schemeClr val="tx1"/>
                </a:solidFill>
              </a:rPr>
              <a:t>Ω</a:t>
            </a:r>
            <a:r>
              <a:rPr lang="en-AU" dirty="0" smtClean="0">
                <a:solidFill>
                  <a:schemeClr val="tx1"/>
                </a:solidFill>
              </a:rPr>
              <a:t> Resistor</a:t>
            </a:r>
            <a:endParaRPr lang="en-AU" dirty="0">
              <a:solidFill>
                <a:schemeClr val="tx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67524"/>
          </a:xfrm>
        </p:spPr>
        <p:txBody>
          <a:bodyPr>
            <a:normAutofit/>
          </a:bodyPr>
          <a:lstStyle/>
          <a:p>
            <a:pPr algn="ctr"/>
            <a:r>
              <a:rPr lang="en-AU" dirty="0" smtClean="0"/>
              <a:t>NOW….. The Maths!!!</a:t>
            </a:r>
            <a:endParaRPr lang="en-AU" dirty="0"/>
          </a:p>
        </p:txBody>
      </p:sp>
      <p:pic>
        <p:nvPicPr>
          <p:cNvPr id="7170" name="Picture 2" descr="P:\D.C. systems\equation%20cartoon.jpg"/>
          <p:cNvPicPr>
            <a:picLocks noChangeAspect="1" noChangeArrowheads="1"/>
          </p:cNvPicPr>
          <p:nvPr/>
        </p:nvPicPr>
        <p:blipFill>
          <a:blip r:embed="rId2" cstate="print"/>
          <a:srcRect/>
          <a:stretch>
            <a:fillRect/>
          </a:stretch>
        </p:blipFill>
        <p:spPr bwMode="auto">
          <a:xfrm>
            <a:off x="2285984" y="1571612"/>
            <a:ext cx="4714908" cy="5134859"/>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67524"/>
          </a:xfrm>
        </p:spPr>
        <p:txBody>
          <a:bodyPr>
            <a:normAutofit/>
          </a:bodyPr>
          <a:lstStyle/>
          <a:p>
            <a:pPr algn="ctr"/>
            <a:r>
              <a:rPr lang="en-AU" dirty="0" smtClean="0"/>
              <a:t>Quantity of Charge</a:t>
            </a:r>
            <a:endParaRPr lang="en-AU" dirty="0"/>
          </a:p>
        </p:txBody>
      </p:sp>
      <p:sp>
        <p:nvSpPr>
          <p:cNvPr id="3" name="Content Placeholder 2"/>
          <p:cNvSpPr>
            <a:spLocks noGrp="1"/>
          </p:cNvSpPr>
          <p:nvPr>
            <p:ph idx="1"/>
          </p:nvPr>
        </p:nvSpPr>
        <p:spPr>
          <a:xfrm>
            <a:off x="457200" y="1935480"/>
            <a:ext cx="8229600" cy="4636792"/>
          </a:xfrm>
          <a:solidFill>
            <a:schemeClr val="bg1"/>
          </a:solidFill>
        </p:spPr>
        <p:txBody>
          <a:bodyPr>
            <a:normAutofit/>
          </a:bodyPr>
          <a:lstStyle/>
          <a:p>
            <a:r>
              <a:rPr lang="en-AU" dirty="0" smtClean="0"/>
              <a:t>Q = I x t</a:t>
            </a:r>
          </a:p>
          <a:p>
            <a:r>
              <a:rPr lang="en-AU" dirty="0" smtClean="0"/>
              <a:t>Where </a:t>
            </a:r>
          </a:p>
          <a:p>
            <a:pPr lvl="2"/>
            <a:r>
              <a:rPr lang="en-AU" dirty="0" smtClean="0"/>
              <a:t>Q = charge in Coulombs</a:t>
            </a:r>
          </a:p>
          <a:p>
            <a:pPr lvl="2"/>
            <a:r>
              <a:rPr lang="en-AU" dirty="0" smtClean="0"/>
              <a:t>I = current in Amperes</a:t>
            </a:r>
          </a:p>
          <a:p>
            <a:pPr lvl="2"/>
            <a:r>
              <a:rPr lang="en-AU" dirty="0" smtClean="0"/>
              <a:t>t = time in Seconds</a:t>
            </a:r>
          </a:p>
          <a:p>
            <a:pPr lvl="2"/>
            <a:endParaRPr lang="en-AU" dirty="0" smtClean="0"/>
          </a:p>
          <a:p>
            <a:endParaRPr lang="en-AU" dirty="0" smtClean="0"/>
          </a:p>
          <a:p>
            <a:endParaRPr lang="en-AU" dirty="0" smtClean="0"/>
          </a:p>
          <a:p>
            <a:endParaRPr lang="en-AU" dirty="0" smtClean="0"/>
          </a:p>
          <a:p>
            <a:r>
              <a:rPr lang="en-AU" dirty="0" smtClean="0"/>
              <a:t>1 Coulomb = 6.242 x 10</a:t>
            </a:r>
            <a:r>
              <a:rPr lang="en-AU" baseline="30000" dirty="0" smtClean="0"/>
              <a:t>18 </a:t>
            </a:r>
            <a:r>
              <a:rPr lang="en-AU" dirty="0" smtClean="0"/>
              <a:t> electrons</a:t>
            </a:r>
          </a:p>
        </p:txBody>
      </p:sp>
      <p:sp>
        <p:nvSpPr>
          <p:cNvPr id="5" name="Isosceles Triangle 4"/>
          <p:cNvSpPr/>
          <p:nvPr/>
        </p:nvSpPr>
        <p:spPr>
          <a:xfrm>
            <a:off x="4857752" y="2214554"/>
            <a:ext cx="2857520" cy="3429024"/>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7" name="Straight Connector 6"/>
          <p:cNvCxnSpPr>
            <a:stCxn id="5" idx="1"/>
            <a:endCxn id="5" idx="5"/>
          </p:cNvCxnSpPr>
          <p:nvPr/>
        </p:nvCxnSpPr>
        <p:spPr>
          <a:xfrm rot="10800000" flipH="1">
            <a:off x="5572132" y="3929066"/>
            <a:ext cx="142876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5" idx="3"/>
          </p:cNvCxnSpPr>
          <p:nvPr/>
        </p:nvCxnSpPr>
        <p:spPr>
          <a:xfrm rot="5400000" flipH="1">
            <a:off x="5429256" y="4786322"/>
            <a:ext cx="1714512"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857884" y="3071810"/>
            <a:ext cx="857256" cy="461665"/>
          </a:xfrm>
          <a:prstGeom prst="rect">
            <a:avLst/>
          </a:prstGeom>
          <a:noFill/>
        </p:spPr>
        <p:txBody>
          <a:bodyPr wrap="square" rtlCol="0">
            <a:spAutoFit/>
          </a:bodyPr>
          <a:lstStyle/>
          <a:p>
            <a:pPr algn="ctr"/>
            <a:r>
              <a:rPr lang="en-AU" sz="2400" dirty="0" smtClean="0"/>
              <a:t>Q</a:t>
            </a:r>
            <a:endParaRPr lang="en-AU" sz="2400" dirty="0"/>
          </a:p>
        </p:txBody>
      </p:sp>
      <p:sp>
        <p:nvSpPr>
          <p:cNvPr id="15" name="TextBox 14"/>
          <p:cNvSpPr txBox="1"/>
          <p:nvPr/>
        </p:nvSpPr>
        <p:spPr>
          <a:xfrm>
            <a:off x="5286380" y="4786322"/>
            <a:ext cx="857256" cy="461665"/>
          </a:xfrm>
          <a:prstGeom prst="rect">
            <a:avLst/>
          </a:prstGeom>
          <a:noFill/>
        </p:spPr>
        <p:txBody>
          <a:bodyPr wrap="square" rtlCol="0">
            <a:spAutoFit/>
          </a:bodyPr>
          <a:lstStyle/>
          <a:p>
            <a:pPr algn="ctr"/>
            <a:r>
              <a:rPr lang="en-AU" sz="2400" dirty="0" smtClean="0"/>
              <a:t>I</a:t>
            </a:r>
            <a:endParaRPr lang="en-AU" sz="2400" dirty="0"/>
          </a:p>
        </p:txBody>
      </p:sp>
      <p:sp>
        <p:nvSpPr>
          <p:cNvPr id="16" name="TextBox 15"/>
          <p:cNvSpPr txBox="1"/>
          <p:nvPr/>
        </p:nvSpPr>
        <p:spPr>
          <a:xfrm>
            <a:off x="6429388" y="4786322"/>
            <a:ext cx="857256" cy="461665"/>
          </a:xfrm>
          <a:prstGeom prst="rect">
            <a:avLst/>
          </a:prstGeom>
          <a:noFill/>
        </p:spPr>
        <p:txBody>
          <a:bodyPr wrap="square" rtlCol="0">
            <a:spAutoFit/>
          </a:bodyPr>
          <a:lstStyle/>
          <a:p>
            <a:pPr algn="ctr"/>
            <a:r>
              <a:rPr lang="en-AU" sz="2400" dirty="0" smtClean="0"/>
              <a:t>t</a:t>
            </a:r>
            <a:endParaRPr lang="en-AU"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P:\D.C. systems\In the beginning.jpg"/>
          <p:cNvPicPr>
            <a:picLocks noChangeAspect="1" noChangeArrowheads="1"/>
          </p:cNvPicPr>
          <p:nvPr/>
        </p:nvPicPr>
        <p:blipFill>
          <a:blip r:embed="rId2"/>
          <a:srcRect/>
          <a:stretch>
            <a:fillRect/>
          </a:stretch>
        </p:blipFill>
        <p:spPr bwMode="auto">
          <a:xfrm>
            <a:off x="5883788" y="1928802"/>
            <a:ext cx="3260212" cy="4357709"/>
          </a:xfrm>
          <a:prstGeom prst="rect">
            <a:avLst/>
          </a:prstGeom>
          <a:noFill/>
        </p:spPr>
      </p:pic>
      <p:sp>
        <p:nvSpPr>
          <p:cNvPr id="3" name="Title 2"/>
          <p:cNvSpPr>
            <a:spLocks noGrp="1"/>
          </p:cNvSpPr>
          <p:nvPr>
            <p:ph type="title"/>
          </p:nvPr>
        </p:nvSpPr>
        <p:spPr/>
        <p:txBody>
          <a:bodyPr>
            <a:normAutofit fontScale="90000"/>
          </a:bodyPr>
          <a:lstStyle/>
          <a:p>
            <a:pPr algn="ctr"/>
            <a:r>
              <a:rPr lang="en-AU" dirty="0" smtClean="0">
                <a:solidFill>
                  <a:schemeClr val="tx1"/>
                </a:solidFill>
              </a:rPr>
              <a:t>Mechanical Units</a:t>
            </a:r>
            <a:br>
              <a:rPr lang="en-AU" dirty="0" smtClean="0">
                <a:solidFill>
                  <a:schemeClr val="tx1"/>
                </a:solidFill>
              </a:rPr>
            </a:br>
            <a:r>
              <a:rPr lang="en-AU" dirty="0" smtClean="0">
                <a:solidFill>
                  <a:schemeClr val="tx1"/>
                </a:solidFill>
              </a:rPr>
              <a:t>(A brief introduction into SI units)</a:t>
            </a:r>
            <a:endParaRPr lang="en-AU" dirty="0">
              <a:solidFill>
                <a:schemeClr val="tx1"/>
              </a:solidFill>
            </a:endParaRPr>
          </a:p>
        </p:txBody>
      </p:sp>
      <p:graphicFrame>
        <p:nvGraphicFramePr>
          <p:cNvPr id="6" name="Content Placeholder 5"/>
          <p:cNvGraphicFramePr>
            <a:graphicFrameLocks noGrp="1"/>
          </p:cNvGraphicFramePr>
          <p:nvPr>
            <p:ph idx="1"/>
          </p:nvPr>
        </p:nvGraphicFramePr>
        <p:xfrm>
          <a:off x="214282" y="1571612"/>
          <a:ext cx="5786478" cy="4653214"/>
        </p:xfrm>
        <a:graphic>
          <a:graphicData uri="http://schemas.openxmlformats.org/drawingml/2006/table">
            <a:tbl>
              <a:tblPr firstRow="1" bandRow="1">
                <a:tableStyleId>{5C22544A-7EE6-4342-B048-85BDC9FD1C3A}</a:tableStyleId>
              </a:tblPr>
              <a:tblGrid>
                <a:gridCol w="1928826"/>
                <a:gridCol w="1928826"/>
                <a:gridCol w="1928826"/>
              </a:tblGrid>
              <a:tr h="652687">
                <a:tc gridSpan="3">
                  <a:txBody>
                    <a:bodyPr/>
                    <a:lstStyle/>
                    <a:p>
                      <a:pPr algn="ctr"/>
                      <a:r>
                        <a:rPr lang="en-AU" dirty="0" smtClean="0"/>
                        <a:t>FUNDAMENTAL</a:t>
                      </a:r>
                      <a:r>
                        <a:rPr lang="en-AU" baseline="0" dirty="0" smtClean="0"/>
                        <a:t> UNITS</a:t>
                      </a:r>
                      <a:endParaRPr lang="en-AU" dirty="0"/>
                    </a:p>
                  </a:txBody>
                  <a:tcPr/>
                </a:tc>
                <a:tc hMerge="1">
                  <a:txBody>
                    <a:bodyPr/>
                    <a:lstStyle/>
                    <a:p>
                      <a:pPr algn="ctr"/>
                      <a:endParaRPr lang="en-AU" dirty="0"/>
                    </a:p>
                  </a:txBody>
                  <a:tcPr/>
                </a:tc>
                <a:tc hMerge="1">
                  <a:txBody>
                    <a:bodyPr/>
                    <a:lstStyle/>
                    <a:p>
                      <a:pPr algn="ctr"/>
                      <a:endParaRPr lang="en-AU" dirty="0"/>
                    </a:p>
                  </a:txBody>
                  <a:tcPr/>
                </a:tc>
              </a:tr>
              <a:tr h="652687">
                <a:tc>
                  <a:txBody>
                    <a:bodyPr/>
                    <a:lstStyle/>
                    <a:p>
                      <a:pPr algn="ctr"/>
                      <a:r>
                        <a:rPr lang="en-AU" b="1" dirty="0" smtClean="0"/>
                        <a:t>NAME</a:t>
                      </a:r>
                      <a:endParaRPr lang="en-AU" b="1" dirty="0"/>
                    </a:p>
                  </a:txBody>
                  <a:tcPr/>
                </a:tc>
                <a:tc>
                  <a:txBody>
                    <a:bodyPr/>
                    <a:lstStyle/>
                    <a:p>
                      <a:pPr algn="ctr"/>
                      <a:r>
                        <a:rPr lang="en-AU" b="1" dirty="0" smtClean="0"/>
                        <a:t>SYMBOL</a:t>
                      </a:r>
                      <a:endParaRPr lang="en-AU" b="1" dirty="0"/>
                    </a:p>
                  </a:txBody>
                  <a:tcPr/>
                </a:tc>
                <a:tc>
                  <a:txBody>
                    <a:bodyPr/>
                    <a:lstStyle/>
                    <a:p>
                      <a:pPr algn="ctr"/>
                      <a:r>
                        <a:rPr lang="en-AU" b="1" dirty="0" smtClean="0"/>
                        <a:t>UNIT (unit symbol)</a:t>
                      </a:r>
                      <a:endParaRPr lang="en-AU" b="1" dirty="0"/>
                    </a:p>
                  </a:txBody>
                  <a:tcPr/>
                </a:tc>
              </a:tr>
              <a:tr h="400705">
                <a:tc>
                  <a:txBody>
                    <a:bodyPr/>
                    <a:lstStyle/>
                    <a:p>
                      <a:pPr algn="ctr"/>
                      <a:r>
                        <a:rPr lang="en-AU" dirty="0" smtClean="0"/>
                        <a:t>Length</a:t>
                      </a:r>
                      <a:endParaRPr lang="en-AU" dirty="0"/>
                    </a:p>
                  </a:txBody>
                  <a:tcPr/>
                </a:tc>
                <a:tc>
                  <a:txBody>
                    <a:bodyPr/>
                    <a:lstStyle/>
                    <a:p>
                      <a:pPr algn="ctr"/>
                      <a:r>
                        <a:rPr lang="en-AU" dirty="0" smtClean="0">
                          <a:latin typeface="Lucida Bright" pitchFamily="18" charset="0"/>
                        </a:rPr>
                        <a:t>l</a:t>
                      </a:r>
                      <a:endParaRPr lang="en-AU" dirty="0">
                        <a:latin typeface="Lucida Bright" pitchFamily="18" charset="0"/>
                      </a:endParaRPr>
                    </a:p>
                  </a:txBody>
                  <a:tcPr/>
                </a:tc>
                <a:tc>
                  <a:txBody>
                    <a:bodyPr/>
                    <a:lstStyle/>
                    <a:p>
                      <a:pPr algn="ctr"/>
                      <a:r>
                        <a:rPr lang="en-AU" dirty="0" smtClean="0"/>
                        <a:t>Metre (m)</a:t>
                      </a:r>
                      <a:endParaRPr lang="en-AU" dirty="0"/>
                    </a:p>
                  </a:txBody>
                  <a:tcPr/>
                </a:tc>
              </a:tr>
              <a:tr h="400705">
                <a:tc>
                  <a:txBody>
                    <a:bodyPr/>
                    <a:lstStyle/>
                    <a:p>
                      <a:pPr algn="ctr"/>
                      <a:r>
                        <a:rPr lang="en-AU" dirty="0" smtClean="0"/>
                        <a:t>Time</a:t>
                      </a:r>
                      <a:endParaRPr lang="en-AU" dirty="0"/>
                    </a:p>
                  </a:txBody>
                  <a:tcPr/>
                </a:tc>
                <a:tc>
                  <a:txBody>
                    <a:bodyPr/>
                    <a:lstStyle/>
                    <a:p>
                      <a:pPr algn="ctr"/>
                      <a:r>
                        <a:rPr lang="en-AU" dirty="0" smtClean="0"/>
                        <a:t>t</a:t>
                      </a:r>
                      <a:endParaRPr lang="en-AU" dirty="0"/>
                    </a:p>
                  </a:txBody>
                  <a:tcPr/>
                </a:tc>
                <a:tc>
                  <a:txBody>
                    <a:bodyPr/>
                    <a:lstStyle/>
                    <a:p>
                      <a:pPr algn="ctr"/>
                      <a:r>
                        <a:rPr lang="en-AU" dirty="0" smtClean="0"/>
                        <a:t>Second (s)</a:t>
                      </a:r>
                      <a:endParaRPr lang="en-AU" dirty="0"/>
                    </a:p>
                  </a:txBody>
                  <a:tcPr/>
                </a:tc>
              </a:tr>
              <a:tr h="400705">
                <a:tc>
                  <a:txBody>
                    <a:bodyPr/>
                    <a:lstStyle/>
                    <a:p>
                      <a:pPr algn="ctr"/>
                      <a:r>
                        <a:rPr lang="en-AU" dirty="0" smtClean="0"/>
                        <a:t>Mass</a:t>
                      </a:r>
                      <a:endParaRPr lang="en-AU" dirty="0"/>
                    </a:p>
                  </a:txBody>
                  <a:tcPr/>
                </a:tc>
                <a:tc>
                  <a:txBody>
                    <a:bodyPr/>
                    <a:lstStyle/>
                    <a:p>
                      <a:pPr algn="ctr"/>
                      <a:r>
                        <a:rPr lang="en-AU" dirty="0" smtClean="0"/>
                        <a:t>m</a:t>
                      </a:r>
                      <a:endParaRPr lang="en-AU" dirty="0"/>
                    </a:p>
                  </a:txBody>
                  <a:tcPr/>
                </a:tc>
                <a:tc>
                  <a:txBody>
                    <a:bodyPr/>
                    <a:lstStyle/>
                    <a:p>
                      <a:pPr algn="ctr"/>
                      <a:r>
                        <a:rPr lang="en-AU" dirty="0" smtClean="0"/>
                        <a:t>Kilogram</a:t>
                      </a:r>
                      <a:r>
                        <a:rPr lang="en-AU" baseline="0" dirty="0" smtClean="0"/>
                        <a:t> (kg)</a:t>
                      </a:r>
                      <a:endParaRPr lang="en-AU" dirty="0"/>
                    </a:p>
                  </a:txBody>
                  <a:tcPr/>
                </a:tc>
              </a:tr>
              <a:tr h="400705">
                <a:tc>
                  <a:txBody>
                    <a:bodyPr/>
                    <a:lstStyle/>
                    <a:p>
                      <a:pPr algn="ctr"/>
                      <a:r>
                        <a:rPr lang="en-AU" dirty="0" smtClean="0"/>
                        <a:t>Current</a:t>
                      </a:r>
                      <a:endParaRPr lang="en-AU" dirty="0"/>
                    </a:p>
                  </a:txBody>
                  <a:tcPr/>
                </a:tc>
                <a:tc>
                  <a:txBody>
                    <a:bodyPr/>
                    <a:lstStyle/>
                    <a:p>
                      <a:pPr algn="ctr"/>
                      <a:r>
                        <a:rPr lang="en-AU" dirty="0" smtClean="0">
                          <a:latin typeface="Lucida Bright" pitchFamily="18" charset="0"/>
                        </a:rPr>
                        <a:t>I</a:t>
                      </a:r>
                      <a:endParaRPr lang="en-AU" dirty="0">
                        <a:latin typeface="Lucida Bright" pitchFamily="18" charset="0"/>
                      </a:endParaRPr>
                    </a:p>
                  </a:txBody>
                  <a:tcPr/>
                </a:tc>
                <a:tc>
                  <a:txBody>
                    <a:bodyPr/>
                    <a:lstStyle/>
                    <a:p>
                      <a:pPr algn="ctr"/>
                      <a:r>
                        <a:rPr lang="en-AU" dirty="0" smtClean="0"/>
                        <a:t>Ampere (A)</a:t>
                      </a:r>
                      <a:endParaRPr lang="en-AU" dirty="0"/>
                    </a:p>
                  </a:txBody>
                  <a:tcPr/>
                </a:tc>
              </a:tr>
              <a:tr h="400705">
                <a:tc>
                  <a:txBody>
                    <a:bodyPr/>
                    <a:lstStyle/>
                    <a:p>
                      <a:pPr algn="ctr"/>
                      <a:r>
                        <a:rPr lang="en-AU" dirty="0" smtClean="0"/>
                        <a:t>Temperature</a:t>
                      </a:r>
                      <a:endParaRPr lang="en-AU" dirty="0"/>
                    </a:p>
                  </a:txBody>
                  <a:tcPr/>
                </a:tc>
                <a:tc>
                  <a:txBody>
                    <a:bodyPr/>
                    <a:lstStyle/>
                    <a:p>
                      <a:pPr algn="ctr"/>
                      <a:r>
                        <a:rPr lang="en-AU" dirty="0" smtClean="0"/>
                        <a:t>T</a:t>
                      </a:r>
                      <a:endParaRPr lang="en-AU" dirty="0"/>
                    </a:p>
                  </a:txBody>
                  <a:tcPr/>
                </a:tc>
                <a:tc>
                  <a:txBody>
                    <a:bodyPr/>
                    <a:lstStyle/>
                    <a:p>
                      <a:pPr algn="ctr"/>
                      <a:r>
                        <a:rPr lang="en-AU" dirty="0" smtClean="0"/>
                        <a:t>Kelvin (K)</a:t>
                      </a:r>
                      <a:endParaRPr lang="en-AU" dirty="0"/>
                    </a:p>
                  </a:txBody>
                  <a:tcPr/>
                </a:tc>
              </a:tr>
              <a:tr h="691628">
                <a:tc>
                  <a:txBody>
                    <a:bodyPr/>
                    <a:lstStyle/>
                    <a:p>
                      <a:pPr algn="ctr"/>
                      <a:r>
                        <a:rPr lang="en-AU" dirty="0" smtClean="0">
                          <a:solidFill>
                            <a:schemeClr val="bg2">
                              <a:lumMod val="25000"/>
                            </a:schemeClr>
                          </a:solidFill>
                        </a:rPr>
                        <a:t>Amount</a:t>
                      </a:r>
                      <a:r>
                        <a:rPr lang="en-AU" baseline="0" dirty="0" smtClean="0">
                          <a:solidFill>
                            <a:schemeClr val="bg2">
                              <a:lumMod val="25000"/>
                            </a:schemeClr>
                          </a:solidFill>
                        </a:rPr>
                        <a:t> of a substance</a:t>
                      </a:r>
                      <a:endParaRPr lang="en-AU" dirty="0">
                        <a:solidFill>
                          <a:schemeClr val="bg2">
                            <a:lumMod val="25000"/>
                          </a:schemeClr>
                        </a:solidFill>
                      </a:endParaRPr>
                    </a:p>
                  </a:txBody>
                  <a:tcPr/>
                </a:tc>
                <a:tc>
                  <a:txBody>
                    <a:bodyPr/>
                    <a:lstStyle/>
                    <a:p>
                      <a:pPr algn="ctr"/>
                      <a:r>
                        <a:rPr lang="en-AU" dirty="0" smtClean="0"/>
                        <a:t>Mol</a:t>
                      </a:r>
                      <a:endParaRPr lang="en-AU" dirty="0"/>
                    </a:p>
                  </a:txBody>
                  <a:tcPr/>
                </a:tc>
                <a:tc>
                  <a:txBody>
                    <a:bodyPr/>
                    <a:lstStyle/>
                    <a:p>
                      <a:pPr algn="ctr"/>
                      <a:r>
                        <a:rPr lang="en-AU" dirty="0" smtClean="0">
                          <a:solidFill>
                            <a:schemeClr val="bg2">
                              <a:lumMod val="25000"/>
                            </a:schemeClr>
                          </a:solidFill>
                        </a:rPr>
                        <a:t>Mole (mol)</a:t>
                      </a:r>
                      <a:endParaRPr lang="en-AU" dirty="0">
                        <a:solidFill>
                          <a:schemeClr val="bg2">
                            <a:lumMod val="25000"/>
                          </a:schemeClr>
                        </a:solidFill>
                      </a:endParaRPr>
                    </a:p>
                  </a:txBody>
                  <a:tcPr/>
                </a:tc>
              </a:tr>
              <a:tr h="652687">
                <a:tc>
                  <a:txBody>
                    <a:bodyPr/>
                    <a:lstStyle/>
                    <a:p>
                      <a:pPr algn="ctr"/>
                      <a:r>
                        <a:rPr lang="en-AU" dirty="0" smtClean="0">
                          <a:solidFill>
                            <a:schemeClr val="bg2">
                              <a:lumMod val="25000"/>
                            </a:schemeClr>
                          </a:solidFill>
                        </a:rPr>
                        <a:t>Luminous</a:t>
                      </a:r>
                      <a:r>
                        <a:rPr lang="en-AU" baseline="0" dirty="0" smtClean="0">
                          <a:solidFill>
                            <a:schemeClr val="bg2">
                              <a:lumMod val="25000"/>
                            </a:schemeClr>
                          </a:solidFill>
                        </a:rPr>
                        <a:t> intensity</a:t>
                      </a:r>
                      <a:endParaRPr lang="en-AU" dirty="0">
                        <a:solidFill>
                          <a:schemeClr val="bg2">
                            <a:lumMod val="25000"/>
                          </a:schemeClr>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dirty="0" smtClean="0">
                          <a:solidFill>
                            <a:schemeClr val="tx1"/>
                          </a:solidFill>
                          <a:latin typeface="Lucida Bright" pitchFamily="18" charset="0"/>
                        </a:rPr>
                        <a:t>I</a:t>
                      </a:r>
                      <a:r>
                        <a:rPr lang="en-AU" baseline="-25000" dirty="0" smtClean="0">
                          <a:solidFill>
                            <a:schemeClr val="tx1"/>
                          </a:solidFill>
                          <a:latin typeface="Lucida Bright" pitchFamily="18" charset="0"/>
                        </a:rPr>
                        <a:t>v</a:t>
                      </a:r>
                      <a:endParaRPr lang="en-AU" dirty="0" smtClean="0">
                        <a:solidFill>
                          <a:schemeClr val="tx1"/>
                        </a:solidFill>
                        <a:latin typeface="Lucida Bright" pitchFamily="18" charset="0"/>
                      </a:endParaRPr>
                    </a:p>
                  </a:txBody>
                  <a:tcPr/>
                </a:tc>
                <a:tc>
                  <a:txBody>
                    <a:bodyPr/>
                    <a:lstStyle/>
                    <a:p>
                      <a:pPr algn="ctr"/>
                      <a:r>
                        <a:rPr lang="en-AU" dirty="0" smtClean="0">
                          <a:solidFill>
                            <a:schemeClr val="bg2">
                              <a:lumMod val="25000"/>
                            </a:schemeClr>
                          </a:solidFill>
                        </a:rPr>
                        <a:t>Candela (</a:t>
                      </a:r>
                      <a:r>
                        <a:rPr lang="en-AU" dirty="0" err="1" smtClean="0">
                          <a:solidFill>
                            <a:schemeClr val="bg2">
                              <a:lumMod val="25000"/>
                            </a:schemeClr>
                          </a:solidFill>
                        </a:rPr>
                        <a:t>cd</a:t>
                      </a:r>
                      <a:r>
                        <a:rPr lang="en-AU" dirty="0" smtClean="0">
                          <a:solidFill>
                            <a:schemeClr val="bg2">
                              <a:lumMod val="25000"/>
                            </a:schemeClr>
                          </a:solidFill>
                        </a:rPr>
                        <a:t>)</a:t>
                      </a:r>
                      <a:endParaRPr lang="en-AU" dirty="0">
                        <a:solidFill>
                          <a:schemeClr val="bg2">
                            <a:lumMod val="25000"/>
                          </a:schemeClr>
                        </a:solidFill>
                      </a:endParaRPr>
                    </a:p>
                  </a:txBody>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a:spLocks noGrp="1"/>
          </p:cNvSpPr>
          <p:nvPr>
            <p:ph type="title"/>
          </p:nvPr>
        </p:nvSpPr>
        <p:spPr/>
        <p:txBody>
          <a:bodyPr>
            <a:normAutofit fontScale="90000"/>
          </a:bodyPr>
          <a:lstStyle/>
          <a:p>
            <a:pPr algn="ctr"/>
            <a:r>
              <a:rPr lang="en-AU" dirty="0" smtClean="0">
                <a:solidFill>
                  <a:schemeClr val="tx1"/>
                </a:solidFill>
              </a:rPr>
              <a:t>Mechanical Units</a:t>
            </a:r>
            <a:br>
              <a:rPr lang="en-AU" dirty="0" smtClean="0">
                <a:solidFill>
                  <a:schemeClr val="tx1"/>
                </a:solidFill>
              </a:rPr>
            </a:br>
            <a:r>
              <a:rPr lang="en-AU" dirty="0" smtClean="0">
                <a:solidFill>
                  <a:schemeClr val="tx1"/>
                </a:solidFill>
              </a:rPr>
              <a:t>(A brief introduction into SI units)</a:t>
            </a:r>
            <a:endParaRPr lang="en-AU" dirty="0">
              <a:solidFill>
                <a:schemeClr val="tx1"/>
              </a:solidFill>
            </a:endParaRPr>
          </a:p>
        </p:txBody>
      </p:sp>
      <p:graphicFrame>
        <p:nvGraphicFramePr>
          <p:cNvPr id="8" name="Content Placeholder 7"/>
          <p:cNvGraphicFramePr>
            <a:graphicFrameLocks noGrp="1"/>
          </p:cNvGraphicFramePr>
          <p:nvPr>
            <p:ph idx="1"/>
          </p:nvPr>
        </p:nvGraphicFramePr>
        <p:xfrm>
          <a:off x="214282" y="1428736"/>
          <a:ext cx="8644000" cy="5300352"/>
        </p:xfrm>
        <a:graphic>
          <a:graphicData uri="http://schemas.openxmlformats.org/drawingml/2006/table">
            <a:tbl>
              <a:tblPr firstRow="1" bandRow="1">
                <a:tableStyleId>{5C22544A-7EE6-4342-B048-85BDC9FD1C3A}</a:tableStyleId>
              </a:tblPr>
              <a:tblGrid>
                <a:gridCol w="2357456"/>
                <a:gridCol w="1285884"/>
                <a:gridCol w="2839660"/>
                <a:gridCol w="2161000"/>
              </a:tblGrid>
              <a:tr h="273268">
                <a:tc gridSpan="4">
                  <a:txBody>
                    <a:bodyPr/>
                    <a:lstStyle/>
                    <a:p>
                      <a:pPr algn="ctr"/>
                      <a:r>
                        <a:rPr lang="en-AU" sz="1600" dirty="0" smtClean="0"/>
                        <a:t>DERIVED</a:t>
                      </a:r>
                      <a:r>
                        <a:rPr lang="en-AU" sz="1600" baseline="0" dirty="0" smtClean="0"/>
                        <a:t> UNITS (defined by Fundamental Units)</a:t>
                      </a:r>
                      <a:endParaRPr lang="en-AU" sz="1600" dirty="0"/>
                    </a:p>
                  </a:txBody>
                  <a:tcPr/>
                </a:tc>
                <a:tc hMerge="1">
                  <a:txBody>
                    <a:bodyPr/>
                    <a:lstStyle/>
                    <a:p>
                      <a:endParaRPr lang="en-AU" dirty="0"/>
                    </a:p>
                  </a:txBody>
                  <a:tcPr/>
                </a:tc>
                <a:tc hMerge="1">
                  <a:txBody>
                    <a:bodyPr/>
                    <a:lstStyle/>
                    <a:p>
                      <a:endParaRPr lang="en-AU"/>
                    </a:p>
                  </a:txBody>
                  <a:tcPr/>
                </a:tc>
                <a:tc hMerge="1">
                  <a:txBody>
                    <a:bodyPr/>
                    <a:lstStyle/>
                    <a:p>
                      <a:endParaRPr lang="en-AU" dirty="0"/>
                    </a:p>
                  </a:txBody>
                  <a:tcPr/>
                </a:tc>
              </a:tr>
              <a:tr h="683169">
                <a:tc>
                  <a:txBody>
                    <a:bodyPr/>
                    <a:lstStyle/>
                    <a:p>
                      <a:pPr algn="ctr"/>
                      <a:r>
                        <a:rPr lang="en-AU" sz="1600" b="1" dirty="0" smtClean="0"/>
                        <a:t>NAME</a:t>
                      </a:r>
                      <a:endParaRPr lang="en-AU" sz="1600" b="1" dirty="0"/>
                    </a:p>
                  </a:txBody>
                  <a:tcPr/>
                </a:tc>
                <a:tc>
                  <a:txBody>
                    <a:bodyPr/>
                    <a:lstStyle/>
                    <a:p>
                      <a:pPr algn="ctr"/>
                      <a:r>
                        <a:rPr lang="en-AU" sz="1600" b="1" dirty="0" smtClean="0"/>
                        <a:t>SYMBOL</a:t>
                      </a:r>
                      <a:endParaRPr lang="en-AU" sz="16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b="1" dirty="0" smtClean="0"/>
                        <a:t>UNIT</a:t>
                      </a:r>
                      <a:r>
                        <a:rPr lang="en-AU" sz="1600" b="1" baseline="0" dirty="0" smtClean="0"/>
                        <a:t> (unit symbol)</a:t>
                      </a:r>
                      <a:endParaRPr lang="en-AU" sz="1600" b="1" dirty="0" smtClean="0"/>
                    </a:p>
                    <a:p>
                      <a:pPr algn="ctr"/>
                      <a:endParaRPr lang="en-AU" sz="1600" b="1" dirty="0"/>
                    </a:p>
                  </a:txBody>
                  <a:tcPr/>
                </a:tc>
                <a:tc>
                  <a:txBody>
                    <a:bodyPr/>
                    <a:lstStyle/>
                    <a:p>
                      <a:pPr algn="ctr"/>
                      <a:r>
                        <a:rPr lang="en-AU" sz="1600" b="1" dirty="0" smtClean="0"/>
                        <a:t>FORMULA</a:t>
                      </a:r>
                      <a:endParaRPr lang="en-AU" sz="1600" b="1" dirty="0"/>
                    </a:p>
                  </a:txBody>
                  <a:tcPr/>
                </a:tc>
              </a:tr>
              <a:tr h="478218">
                <a:tc>
                  <a:txBody>
                    <a:bodyPr/>
                    <a:lstStyle/>
                    <a:p>
                      <a:pPr algn="ctr"/>
                      <a:r>
                        <a:rPr lang="en-AU" sz="1600" dirty="0" smtClean="0"/>
                        <a:t>Distance and DISPLACEMENT</a:t>
                      </a:r>
                      <a:endParaRPr lang="en-AU" sz="1600" dirty="0"/>
                    </a:p>
                  </a:txBody>
                  <a:tcPr/>
                </a:tc>
                <a:tc>
                  <a:txBody>
                    <a:bodyPr/>
                    <a:lstStyle/>
                    <a:p>
                      <a:pPr algn="ctr"/>
                      <a:r>
                        <a:rPr lang="en-AU" sz="1600" dirty="0" smtClean="0"/>
                        <a:t>d (s)</a:t>
                      </a:r>
                      <a:endParaRPr lang="en-AU" sz="1600" dirty="0"/>
                    </a:p>
                  </a:txBody>
                  <a:tcPr/>
                </a:tc>
                <a:tc>
                  <a:txBody>
                    <a:bodyPr/>
                    <a:lstStyle/>
                    <a:p>
                      <a:pPr algn="ctr"/>
                      <a:r>
                        <a:rPr lang="en-AU" sz="1600" dirty="0" smtClean="0"/>
                        <a:t>Metres (m)</a:t>
                      </a:r>
                      <a:endParaRPr lang="en-AU" sz="1600" dirty="0"/>
                    </a:p>
                  </a:txBody>
                  <a:tcPr/>
                </a:tc>
                <a:tc>
                  <a:txBody>
                    <a:bodyPr/>
                    <a:lstStyle/>
                    <a:p>
                      <a:pPr algn="ctr"/>
                      <a:r>
                        <a:rPr lang="en-AU" sz="1600" dirty="0" smtClean="0"/>
                        <a:t>length</a:t>
                      </a:r>
                      <a:endParaRPr lang="en-AU" sz="1600" dirty="0"/>
                    </a:p>
                  </a:txBody>
                  <a:tcPr/>
                </a:tc>
              </a:tr>
              <a:tr h="478218">
                <a:tc>
                  <a:txBody>
                    <a:bodyPr/>
                    <a:lstStyle/>
                    <a:p>
                      <a:pPr algn="ctr"/>
                      <a:r>
                        <a:rPr lang="en-AU" sz="1600" dirty="0" smtClean="0"/>
                        <a:t>Area</a:t>
                      </a:r>
                      <a:endParaRPr lang="en-AU" sz="1600" dirty="0"/>
                    </a:p>
                  </a:txBody>
                  <a:tcPr/>
                </a:tc>
                <a:tc>
                  <a:txBody>
                    <a:bodyPr/>
                    <a:lstStyle/>
                    <a:p>
                      <a:pPr algn="ctr"/>
                      <a:r>
                        <a:rPr lang="en-AU" sz="1600" dirty="0" smtClean="0"/>
                        <a:t>A</a:t>
                      </a:r>
                      <a:endParaRPr lang="en-AU" sz="1600" dirty="0"/>
                    </a:p>
                  </a:txBody>
                  <a:tcPr/>
                </a:tc>
                <a:tc>
                  <a:txBody>
                    <a:bodyPr/>
                    <a:lstStyle/>
                    <a:p>
                      <a:pPr algn="ctr"/>
                      <a:r>
                        <a:rPr lang="en-AU" sz="1600" dirty="0" smtClean="0"/>
                        <a:t>Metres Squared (m</a:t>
                      </a:r>
                      <a:r>
                        <a:rPr lang="en-AU" sz="1600" baseline="30000" dirty="0" smtClean="0"/>
                        <a:t>2</a:t>
                      </a:r>
                      <a:r>
                        <a:rPr lang="en-AU" sz="1600" baseline="0" dirty="0" smtClean="0"/>
                        <a:t>)</a:t>
                      </a:r>
                      <a:endParaRPr lang="en-AU" sz="1600" dirty="0"/>
                    </a:p>
                  </a:txBody>
                  <a:tcPr/>
                </a:tc>
                <a:tc>
                  <a:txBody>
                    <a:bodyPr/>
                    <a:lstStyle/>
                    <a:p>
                      <a:pPr algn="ctr"/>
                      <a:r>
                        <a:rPr lang="en-AU" sz="1600" dirty="0" smtClean="0"/>
                        <a:t>length x width</a:t>
                      </a:r>
                      <a:endParaRPr lang="en-AU" sz="1600" dirty="0"/>
                    </a:p>
                  </a:txBody>
                  <a:tcPr/>
                </a:tc>
              </a:tr>
              <a:tr h="683169">
                <a:tc>
                  <a:txBody>
                    <a:bodyPr/>
                    <a:lstStyle/>
                    <a:p>
                      <a:pPr algn="ctr"/>
                      <a:r>
                        <a:rPr lang="en-AU" sz="1600" dirty="0" smtClean="0"/>
                        <a:t>Volume</a:t>
                      </a:r>
                      <a:endParaRPr lang="en-AU" sz="1600" dirty="0"/>
                    </a:p>
                  </a:txBody>
                  <a:tcPr/>
                </a:tc>
                <a:tc>
                  <a:txBody>
                    <a:bodyPr/>
                    <a:lstStyle/>
                    <a:p>
                      <a:pPr algn="ctr"/>
                      <a:r>
                        <a:rPr lang="en-AU" sz="1600" dirty="0" smtClean="0"/>
                        <a:t>V (v)</a:t>
                      </a:r>
                      <a:endParaRPr lang="en-AU" sz="1600" dirty="0"/>
                    </a:p>
                  </a:txBody>
                  <a:tcPr/>
                </a:tc>
                <a:tc>
                  <a:txBody>
                    <a:bodyPr/>
                    <a:lstStyle/>
                    <a:p>
                      <a:pPr algn="ctr"/>
                      <a:r>
                        <a:rPr lang="en-AU" sz="1600" dirty="0" smtClean="0"/>
                        <a:t>Metres Cubed (m</a:t>
                      </a:r>
                      <a:r>
                        <a:rPr lang="en-AU" sz="1600" baseline="30000" dirty="0" smtClean="0"/>
                        <a:t>3</a:t>
                      </a:r>
                      <a:r>
                        <a:rPr lang="en-AU" sz="1600" baseline="0" dirty="0" smtClean="0"/>
                        <a:t>)</a:t>
                      </a:r>
                      <a:endParaRPr lang="en-AU"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dirty="0" smtClean="0"/>
                        <a:t>length x width x height</a:t>
                      </a:r>
                      <a:endParaRPr lang="en-AU" sz="1600" dirty="0"/>
                    </a:p>
                  </a:txBody>
                  <a:tcPr/>
                </a:tc>
              </a:tr>
              <a:tr h="478218">
                <a:tc>
                  <a:txBody>
                    <a:bodyPr/>
                    <a:lstStyle/>
                    <a:p>
                      <a:pPr algn="ctr"/>
                      <a:r>
                        <a:rPr lang="en-AU" sz="1600" dirty="0" smtClean="0"/>
                        <a:t>Velocity</a:t>
                      </a:r>
                      <a:endParaRPr lang="en-AU" sz="1600" dirty="0"/>
                    </a:p>
                  </a:txBody>
                  <a:tcPr/>
                </a:tc>
                <a:tc>
                  <a:txBody>
                    <a:bodyPr/>
                    <a:lstStyle/>
                    <a:p>
                      <a:pPr algn="ctr"/>
                      <a:r>
                        <a:rPr lang="en-AU" sz="1600" dirty="0" smtClean="0"/>
                        <a:t>v</a:t>
                      </a:r>
                      <a:endParaRPr lang="en-AU" sz="1600" dirty="0"/>
                    </a:p>
                  </a:txBody>
                  <a:tcPr/>
                </a:tc>
                <a:tc>
                  <a:txBody>
                    <a:bodyPr/>
                    <a:lstStyle/>
                    <a:p>
                      <a:pPr algn="ctr"/>
                      <a:r>
                        <a:rPr lang="en-AU" sz="1600" dirty="0" smtClean="0"/>
                        <a:t>Metres per Second (m/s)</a:t>
                      </a:r>
                      <a:endParaRPr lang="en-AU" sz="1600" dirty="0"/>
                    </a:p>
                  </a:txBody>
                  <a:tcPr/>
                </a:tc>
                <a:tc>
                  <a:txBody>
                    <a:bodyPr/>
                    <a:lstStyle/>
                    <a:p>
                      <a:pPr algn="ctr"/>
                      <a:r>
                        <a:rPr lang="en-AU" sz="1600" dirty="0" smtClean="0"/>
                        <a:t>d / t</a:t>
                      </a:r>
                      <a:endParaRPr lang="en-AU" sz="1600" dirty="0"/>
                    </a:p>
                  </a:txBody>
                  <a:tcPr/>
                </a:tc>
              </a:tr>
              <a:tr h="273268">
                <a:tc>
                  <a:txBody>
                    <a:bodyPr/>
                    <a:lstStyle/>
                    <a:p>
                      <a:pPr algn="ctr"/>
                      <a:r>
                        <a:rPr lang="en-AU" sz="1600" dirty="0" smtClean="0"/>
                        <a:t>Acceleration</a:t>
                      </a:r>
                      <a:endParaRPr lang="en-AU" sz="1600" dirty="0"/>
                    </a:p>
                  </a:txBody>
                  <a:tcPr/>
                </a:tc>
                <a:tc>
                  <a:txBody>
                    <a:bodyPr/>
                    <a:lstStyle/>
                    <a:p>
                      <a:pPr algn="ctr"/>
                      <a:r>
                        <a:rPr lang="en-AU" sz="1600" dirty="0" smtClean="0"/>
                        <a:t>a</a:t>
                      </a:r>
                      <a:endParaRPr lang="en-AU" sz="16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dirty="0" smtClean="0"/>
                        <a:t>Metres per Second squared (m/s</a:t>
                      </a:r>
                      <a:r>
                        <a:rPr lang="en-AU" sz="1600" baseline="30000" dirty="0" smtClean="0"/>
                        <a:t>2</a:t>
                      </a:r>
                      <a:r>
                        <a:rPr lang="en-AU" sz="1600" dirty="0" smtClean="0"/>
                        <a:t>)</a:t>
                      </a:r>
                      <a:endParaRPr lang="en-AU" sz="1600" dirty="0"/>
                    </a:p>
                  </a:txBody>
                  <a:tcPr/>
                </a:tc>
                <a:tc>
                  <a:txBody>
                    <a:bodyPr/>
                    <a:lstStyle/>
                    <a:p>
                      <a:pPr algn="ctr"/>
                      <a:r>
                        <a:rPr lang="en-AU" sz="1600" dirty="0" smtClean="0"/>
                        <a:t>F / m</a:t>
                      </a:r>
                      <a:endParaRPr lang="en-AU" sz="1600" dirty="0"/>
                    </a:p>
                  </a:txBody>
                  <a:tcPr/>
                </a:tc>
              </a:tr>
              <a:tr h="273268">
                <a:tc>
                  <a:txBody>
                    <a:bodyPr/>
                    <a:lstStyle/>
                    <a:p>
                      <a:pPr algn="ctr"/>
                      <a:r>
                        <a:rPr lang="en-AU" sz="1600" dirty="0" smtClean="0"/>
                        <a:t>Force</a:t>
                      </a:r>
                      <a:endParaRPr lang="en-AU" sz="1600" dirty="0"/>
                    </a:p>
                  </a:txBody>
                  <a:tcPr/>
                </a:tc>
                <a:tc>
                  <a:txBody>
                    <a:bodyPr/>
                    <a:lstStyle/>
                    <a:p>
                      <a:pPr algn="ctr"/>
                      <a:r>
                        <a:rPr lang="en-AU" sz="1600" dirty="0" smtClean="0"/>
                        <a:t>F</a:t>
                      </a:r>
                      <a:endParaRPr lang="en-AU" sz="1600" dirty="0"/>
                    </a:p>
                  </a:txBody>
                  <a:tcPr/>
                </a:tc>
                <a:tc>
                  <a:txBody>
                    <a:bodyPr/>
                    <a:lstStyle/>
                    <a:p>
                      <a:pPr algn="ctr"/>
                      <a:r>
                        <a:rPr lang="en-AU" sz="1600" dirty="0" smtClean="0"/>
                        <a:t>Newton (N)</a:t>
                      </a:r>
                      <a:endParaRPr lang="en-AU" sz="1600" dirty="0"/>
                    </a:p>
                  </a:txBody>
                  <a:tcPr/>
                </a:tc>
                <a:tc>
                  <a:txBody>
                    <a:bodyPr/>
                    <a:lstStyle/>
                    <a:p>
                      <a:pPr algn="ctr"/>
                      <a:r>
                        <a:rPr lang="en-AU" sz="1600" dirty="0" smtClean="0"/>
                        <a:t>m x a</a:t>
                      </a:r>
                      <a:endParaRPr lang="en-AU" sz="1600" dirty="0"/>
                    </a:p>
                  </a:txBody>
                  <a:tcPr/>
                </a:tc>
              </a:tr>
              <a:tr h="273268">
                <a:tc>
                  <a:txBody>
                    <a:bodyPr/>
                    <a:lstStyle/>
                    <a:p>
                      <a:pPr algn="ctr"/>
                      <a:r>
                        <a:rPr lang="en-AU" sz="1600" dirty="0" smtClean="0"/>
                        <a:t>Energy and</a:t>
                      </a:r>
                      <a:r>
                        <a:rPr lang="en-AU" sz="1600" baseline="0" dirty="0" smtClean="0"/>
                        <a:t> Work</a:t>
                      </a:r>
                      <a:endParaRPr lang="en-AU" sz="1600" dirty="0"/>
                    </a:p>
                  </a:txBody>
                  <a:tcPr/>
                </a:tc>
                <a:tc>
                  <a:txBody>
                    <a:bodyPr/>
                    <a:lstStyle/>
                    <a:p>
                      <a:pPr algn="ctr"/>
                      <a:r>
                        <a:rPr lang="en-AU" sz="1600" dirty="0" smtClean="0"/>
                        <a:t>W</a:t>
                      </a:r>
                      <a:endParaRPr lang="en-AU" sz="1600" dirty="0"/>
                    </a:p>
                  </a:txBody>
                  <a:tcPr/>
                </a:tc>
                <a:tc>
                  <a:txBody>
                    <a:bodyPr/>
                    <a:lstStyle/>
                    <a:p>
                      <a:pPr algn="ctr"/>
                      <a:r>
                        <a:rPr lang="en-AU" sz="1600" dirty="0" smtClean="0"/>
                        <a:t>Joule (J)</a:t>
                      </a:r>
                      <a:endParaRPr lang="en-AU" sz="1600" dirty="0"/>
                    </a:p>
                  </a:txBody>
                  <a:tcPr/>
                </a:tc>
                <a:tc>
                  <a:txBody>
                    <a:bodyPr/>
                    <a:lstStyle/>
                    <a:p>
                      <a:pPr algn="ctr"/>
                      <a:r>
                        <a:rPr lang="en-AU" sz="1600" dirty="0" smtClean="0"/>
                        <a:t>F x d</a:t>
                      </a:r>
                      <a:endParaRPr lang="en-AU" sz="1600" dirty="0"/>
                    </a:p>
                  </a:txBody>
                  <a:tcPr/>
                </a:tc>
              </a:tr>
              <a:tr h="273268">
                <a:tc>
                  <a:txBody>
                    <a:bodyPr/>
                    <a:lstStyle/>
                    <a:p>
                      <a:pPr algn="ctr"/>
                      <a:r>
                        <a:rPr lang="en-AU" sz="1600" dirty="0" smtClean="0"/>
                        <a:t>Power</a:t>
                      </a:r>
                      <a:endParaRPr lang="en-AU" sz="1600" dirty="0"/>
                    </a:p>
                  </a:txBody>
                  <a:tcPr/>
                </a:tc>
                <a:tc>
                  <a:txBody>
                    <a:bodyPr/>
                    <a:lstStyle/>
                    <a:p>
                      <a:pPr algn="ctr"/>
                      <a:r>
                        <a:rPr lang="en-AU" sz="1600" dirty="0" smtClean="0"/>
                        <a:t>P</a:t>
                      </a:r>
                      <a:endParaRPr lang="en-AU" sz="1600" dirty="0"/>
                    </a:p>
                  </a:txBody>
                  <a:tcPr/>
                </a:tc>
                <a:tc>
                  <a:txBody>
                    <a:bodyPr/>
                    <a:lstStyle/>
                    <a:p>
                      <a:pPr algn="ctr"/>
                      <a:r>
                        <a:rPr lang="en-AU" sz="1600" dirty="0" smtClean="0"/>
                        <a:t>Watt (W)</a:t>
                      </a:r>
                      <a:endParaRPr lang="en-AU" sz="1600" dirty="0"/>
                    </a:p>
                  </a:txBody>
                  <a:tcPr/>
                </a:tc>
                <a:tc>
                  <a:txBody>
                    <a:bodyPr/>
                    <a:lstStyle/>
                    <a:p>
                      <a:pPr algn="ctr"/>
                      <a:r>
                        <a:rPr lang="en-AU" sz="1600" dirty="0" smtClean="0"/>
                        <a:t>W / t</a:t>
                      </a:r>
                      <a:endParaRPr lang="en-AU" sz="1600" dirty="0"/>
                    </a:p>
                  </a:txBody>
                  <a:tcPr/>
                </a:tc>
              </a:tr>
              <a:tr h="4782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dirty="0" smtClean="0"/>
                        <a:t>Electromotive</a:t>
                      </a:r>
                      <a:r>
                        <a:rPr lang="en-AU" sz="1600" baseline="0" dirty="0" smtClean="0"/>
                        <a:t> Force</a:t>
                      </a:r>
                      <a:endParaRPr lang="en-AU" sz="1600"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dirty="0" smtClean="0"/>
                        <a:t>V</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sz="1600" dirty="0" smtClean="0"/>
                        <a:t>Volt (V)</a:t>
                      </a:r>
                    </a:p>
                  </a:txBody>
                  <a:tcPr/>
                </a:tc>
                <a:tc>
                  <a:txBody>
                    <a:bodyPr/>
                    <a:lstStyle/>
                    <a:p>
                      <a:pPr algn="ctr"/>
                      <a:r>
                        <a:rPr lang="en-AU" sz="1600" dirty="0" smtClean="0"/>
                        <a:t>P / I</a:t>
                      </a:r>
                      <a:endParaRPr lang="en-AU" sz="1600" dirty="0"/>
                    </a:p>
                  </a:txBody>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AU" dirty="0" smtClean="0">
                <a:solidFill>
                  <a:schemeClr val="tx1"/>
                </a:solidFill>
              </a:rPr>
              <a:t>Length </a:t>
            </a:r>
            <a:r>
              <a:rPr lang="en-AU" dirty="0" err="1" smtClean="0">
                <a:solidFill>
                  <a:schemeClr val="tx1"/>
                </a:solidFill>
              </a:rPr>
              <a:t>vs</a:t>
            </a:r>
            <a:r>
              <a:rPr lang="en-AU" dirty="0" smtClean="0">
                <a:solidFill>
                  <a:schemeClr val="tx1"/>
                </a:solidFill>
              </a:rPr>
              <a:t> Distance </a:t>
            </a:r>
            <a:r>
              <a:rPr lang="en-AU" dirty="0" err="1" smtClean="0">
                <a:solidFill>
                  <a:schemeClr val="tx1"/>
                </a:solidFill>
              </a:rPr>
              <a:t>vs</a:t>
            </a:r>
            <a:r>
              <a:rPr lang="en-AU" dirty="0" smtClean="0">
                <a:solidFill>
                  <a:schemeClr val="tx1"/>
                </a:solidFill>
              </a:rPr>
              <a:t> Displacement</a:t>
            </a:r>
            <a:endParaRPr lang="en-AU" dirty="0">
              <a:solidFill>
                <a:schemeClr val="tx1"/>
              </a:solidFill>
            </a:endParaRPr>
          </a:p>
        </p:txBody>
      </p:sp>
      <p:pic>
        <p:nvPicPr>
          <p:cNvPr id="3074" name="Picture 2" descr="P:\D.C. systems\kgmetreprototype.jpg"/>
          <p:cNvPicPr>
            <a:picLocks noChangeAspect="1" noChangeArrowheads="1"/>
          </p:cNvPicPr>
          <p:nvPr/>
        </p:nvPicPr>
        <p:blipFill>
          <a:blip r:embed="rId2"/>
          <a:srcRect/>
          <a:stretch>
            <a:fillRect/>
          </a:stretch>
        </p:blipFill>
        <p:spPr bwMode="auto">
          <a:xfrm>
            <a:off x="6143636" y="4181475"/>
            <a:ext cx="2857500" cy="2676525"/>
          </a:xfrm>
          <a:prstGeom prst="rect">
            <a:avLst/>
          </a:prstGeom>
          <a:noFill/>
        </p:spPr>
      </p:pic>
      <p:sp>
        <p:nvSpPr>
          <p:cNvPr id="6" name="Content Placeholder 5"/>
          <p:cNvSpPr>
            <a:spLocks noGrp="1"/>
          </p:cNvSpPr>
          <p:nvPr>
            <p:ph idx="1"/>
          </p:nvPr>
        </p:nvSpPr>
        <p:spPr>
          <a:xfrm>
            <a:off x="457200" y="1357299"/>
            <a:ext cx="7758138" cy="2714644"/>
          </a:xfrm>
        </p:spPr>
        <p:txBody>
          <a:bodyPr/>
          <a:lstStyle/>
          <a:p>
            <a:r>
              <a:rPr lang="en-AU" dirty="0" smtClean="0"/>
              <a:t>Length : how long an object is</a:t>
            </a:r>
          </a:p>
          <a:p>
            <a:r>
              <a:rPr lang="en-AU" dirty="0" smtClean="0"/>
              <a:t>Distance : the total length of motion. (in all directions)</a:t>
            </a:r>
          </a:p>
          <a:p>
            <a:r>
              <a:rPr lang="en-AU" dirty="0" smtClean="0"/>
              <a:t>Displacement : the total length of motion. (in a straight line “as the crow flies”)</a:t>
            </a:r>
          </a:p>
        </p:txBody>
      </p:sp>
      <p:sp>
        <p:nvSpPr>
          <p:cNvPr id="7" name="TextBox 6"/>
          <p:cNvSpPr txBox="1"/>
          <p:nvPr/>
        </p:nvSpPr>
        <p:spPr>
          <a:xfrm>
            <a:off x="714348" y="4071942"/>
            <a:ext cx="5286412" cy="1908215"/>
          </a:xfrm>
          <a:prstGeom prst="rect">
            <a:avLst/>
          </a:prstGeom>
          <a:noFill/>
        </p:spPr>
        <p:txBody>
          <a:bodyPr wrap="square" rtlCol="0">
            <a:spAutoFit/>
          </a:bodyPr>
          <a:lstStyle/>
          <a:p>
            <a:r>
              <a:rPr lang="en-AU" sz="2000" dirty="0" smtClean="0">
                <a:solidFill>
                  <a:schemeClr val="bg2">
                    <a:lumMod val="25000"/>
                  </a:schemeClr>
                </a:solidFill>
              </a:rPr>
              <a:t>Thickness (d) : how wide an object is.</a:t>
            </a:r>
          </a:p>
          <a:p>
            <a:r>
              <a:rPr lang="en-AU" sz="2000" dirty="0" smtClean="0">
                <a:solidFill>
                  <a:schemeClr val="bg2">
                    <a:lumMod val="25000"/>
                  </a:schemeClr>
                </a:solidFill>
              </a:rPr>
              <a:t>Radius (r) : the distance from the centre of a circle to the edge</a:t>
            </a:r>
          </a:p>
          <a:p>
            <a:r>
              <a:rPr lang="en-AU" sz="2000" dirty="0" smtClean="0">
                <a:solidFill>
                  <a:schemeClr val="bg2">
                    <a:lumMod val="25000"/>
                  </a:schemeClr>
                </a:solidFill>
              </a:rPr>
              <a:t>Diameter (d) : the distance from one side of a circle to another.</a:t>
            </a:r>
          </a:p>
          <a:p>
            <a:endParaRPr lang="en-A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67524"/>
          </a:xfrm>
        </p:spPr>
        <p:txBody>
          <a:bodyPr>
            <a:normAutofit/>
          </a:bodyPr>
          <a:lstStyle/>
          <a:p>
            <a:pPr algn="ctr"/>
            <a:r>
              <a:rPr lang="en-AU" dirty="0" smtClean="0"/>
              <a:t>The “birth” of the atom</a:t>
            </a:r>
            <a:endParaRPr lang="en-AU" dirty="0"/>
          </a:p>
        </p:txBody>
      </p:sp>
      <p:sp>
        <p:nvSpPr>
          <p:cNvPr id="3" name="Content Placeholder 2"/>
          <p:cNvSpPr>
            <a:spLocks noGrp="1"/>
          </p:cNvSpPr>
          <p:nvPr>
            <p:ph idx="1"/>
          </p:nvPr>
        </p:nvSpPr>
        <p:spPr>
          <a:xfrm>
            <a:off x="3071802" y="1571612"/>
            <a:ext cx="5614998" cy="4752988"/>
          </a:xfrm>
        </p:spPr>
        <p:txBody>
          <a:bodyPr>
            <a:normAutofit lnSpcReduction="10000"/>
          </a:bodyPr>
          <a:lstStyle/>
          <a:p>
            <a:pPr lvl="1"/>
            <a:r>
              <a:rPr lang="en-AU" dirty="0" smtClean="0"/>
              <a:t>The original Big Bang “super force” changed into 4 distinct forces:</a:t>
            </a:r>
          </a:p>
          <a:p>
            <a:pPr lvl="7"/>
            <a:r>
              <a:rPr lang="en-AU" dirty="0" smtClean="0"/>
              <a:t>Gravity</a:t>
            </a:r>
          </a:p>
          <a:p>
            <a:pPr lvl="7"/>
            <a:r>
              <a:rPr lang="en-AU" dirty="0" smtClean="0"/>
              <a:t>Strong Nuclear Binding force</a:t>
            </a:r>
          </a:p>
          <a:p>
            <a:pPr lvl="7"/>
            <a:r>
              <a:rPr lang="en-AU" dirty="0" smtClean="0"/>
              <a:t>Weak Nuclear force</a:t>
            </a:r>
          </a:p>
          <a:p>
            <a:pPr lvl="7"/>
            <a:r>
              <a:rPr lang="en-AU" b="1" dirty="0" smtClean="0">
                <a:solidFill>
                  <a:srgbClr val="FF0000"/>
                </a:solidFill>
              </a:rPr>
              <a:t>Electromagnetic force</a:t>
            </a:r>
          </a:p>
          <a:p>
            <a:pPr lvl="1"/>
            <a:r>
              <a:rPr lang="en-AU" dirty="0" smtClean="0"/>
              <a:t> These forces began to construct the material universe </a:t>
            </a:r>
          </a:p>
          <a:p>
            <a:pPr lvl="1"/>
            <a:r>
              <a:rPr lang="en-AU" dirty="0" smtClean="0"/>
              <a:t>Lots of “exotic” particles formed and were subject to the cosmic version of natural selection</a:t>
            </a:r>
          </a:p>
          <a:p>
            <a:pPr lvl="1"/>
            <a:r>
              <a:rPr lang="en-AU" dirty="0" smtClean="0"/>
              <a:t>The two lightest particles survived – quarks and Leptons</a:t>
            </a:r>
            <a:endParaRPr lang="en-AU" dirty="0"/>
          </a:p>
        </p:txBody>
      </p:sp>
      <p:pic>
        <p:nvPicPr>
          <p:cNvPr id="2050" name="Picture 2" descr="P:\D.C. systems\big_bang_cern9108002.jpg"/>
          <p:cNvPicPr>
            <a:picLocks noChangeAspect="1" noChangeArrowheads="1"/>
          </p:cNvPicPr>
          <p:nvPr/>
        </p:nvPicPr>
        <p:blipFill>
          <a:blip r:embed="rId2" cstate="print"/>
          <a:stretch>
            <a:fillRect/>
          </a:stretch>
        </p:blipFill>
        <p:spPr bwMode="auto">
          <a:xfrm>
            <a:off x="214282" y="1571612"/>
            <a:ext cx="3283085" cy="4680000"/>
          </a:xfrm>
          <a:prstGeom prst="rect">
            <a:avLst/>
          </a:prstGeom>
          <a:noFill/>
          <a:ln>
            <a:noFill/>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AU" dirty="0" smtClean="0"/>
              <a:t>Time – always expressed in seconds when expressed in a formula.</a:t>
            </a:r>
          </a:p>
          <a:p>
            <a:pPr>
              <a:buNone/>
            </a:pPr>
            <a:endParaRPr lang="en-AU" dirty="0" smtClean="0"/>
          </a:p>
          <a:p>
            <a:r>
              <a:rPr lang="en-AU" dirty="0" smtClean="0"/>
              <a:t>Mass – originally based on the weight of 1000 millilitres of water at 0</a:t>
            </a:r>
            <a:r>
              <a:rPr lang="en-AU" baseline="30000" dirty="0" smtClean="0"/>
              <a:t>º</a:t>
            </a:r>
            <a:r>
              <a:rPr lang="en-AU" dirty="0" smtClean="0"/>
              <a:t> C now the mass of a platinum weight in the Louvre (Paris). (1kg)</a:t>
            </a:r>
          </a:p>
          <a:p>
            <a:pPr>
              <a:buNone/>
            </a:pPr>
            <a:endParaRPr lang="en-AU" dirty="0" smtClean="0"/>
          </a:p>
          <a:p>
            <a:r>
              <a:rPr lang="en-AU" dirty="0" smtClean="0"/>
              <a:t>Current – One ampere flows when one volt of potential difference is applied to a resistance one ohm or when one coulomb (6.25 x 10</a:t>
            </a:r>
            <a:r>
              <a:rPr lang="en-AU" baseline="30000" dirty="0" smtClean="0"/>
              <a:t>18</a:t>
            </a:r>
            <a:r>
              <a:rPr lang="en-AU" dirty="0" smtClean="0"/>
              <a:t> electrons) flows in a conductor for one second</a:t>
            </a:r>
          </a:p>
          <a:p>
            <a:pPr>
              <a:buNone/>
            </a:pPr>
            <a:endParaRPr lang="en-AU" dirty="0" smtClean="0"/>
          </a:p>
          <a:p>
            <a:r>
              <a:rPr lang="en-AU" dirty="0" smtClean="0"/>
              <a:t>Temperature – The Kelvin scale starts at absolute 0 (when all molecular movement ceases – minus 273ºC)</a:t>
            </a:r>
            <a:endParaRPr lang="en-AU" dirty="0"/>
          </a:p>
        </p:txBody>
      </p:sp>
      <p:sp>
        <p:nvSpPr>
          <p:cNvPr id="3" name="Title 2"/>
          <p:cNvSpPr>
            <a:spLocks noGrp="1"/>
          </p:cNvSpPr>
          <p:nvPr>
            <p:ph type="title"/>
          </p:nvPr>
        </p:nvSpPr>
        <p:spPr/>
        <p:txBody>
          <a:bodyPr>
            <a:normAutofit fontScale="90000"/>
          </a:bodyPr>
          <a:lstStyle/>
          <a:p>
            <a:pPr algn="ctr" fontAlgn="t"/>
            <a:r>
              <a:rPr lang="en-AU" dirty="0" smtClean="0">
                <a:solidFill>
                  <a:schemeClr val="tx1"/>
                </a:solidFill>
              </a:rPr>
              <a:t>Time, </a:t>
            </a:r>
            <a:r>
              <a:rPr lang="en-AU" b="0" dirty="0" smtClean="0">
                <a:solidFill>
                  <a:schemeClr val="tx1"/>
                </a:solidFill>
              </a:rPr>
              <a:t>Mass, Current, and Temperature</a:t>
            </a:r>
            <a:endParaRPr lang="en-AU" b="0" dirty="0">
              <a:solidFill>
                <a:schemeClr val="tx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Generally  </a:t>
            </a:r>
          </a:p>
          <a:p>
            <a:pPr lvl="2"/>
            <a:r>
              <a:rPr lang="en-AU" sz="3000" dirty="0" smtClean="0"/>
              <a:t>Force = Mass x Acceleration</a:t>
            </a:r>
          </a:p>
          <a:p>
            <a:pPr lvl="2"/>
            <a:r>
              <a:rPr lang="en-AU" sz="3000" dirty="0" smtClean="0"/>
              <a:t>F = ma</a:t>
            </a:r>
          </a:p>
          <a:p>
            <a:pPr lvl="2"/>
            <a:endParaRPr lang="en-AU" sz="3000" dirty="0" smtClean="0"/>
          </a:p>
          <a:p>
            <a:r>
              <a:rPr lang="en-AU" dirty="0" smtClean="0"/>
              <a:t>In free fall</a:t>
            </a:r>
          </a:p>
          <a:p>
            <a:pPr lvl="2"/>
            <a:r>
              <a:rPr lang="en-AU" sz="2700" dirty="0" smtClean="0"/>
              <a:t>Force = Mass x Gravity</a:t>
            </a:r>
          </a:p>
          <a:p>
            <a:pPr lvl="2"/>
            <a:r>
              <a:rPr lang="en-AU" sz="2700" dirty="0" smtClean="0"/>
              <a:t>F = mg</a:t>
            </a:r>
          </a:p>
          <a:p>
            <a:pPr lvl="2"/>
            <a:r>
              <a:rPr lang="en-AU" sz="2700" dirty="0" smtClean="0"/>
              <a:t>g = 9.8 m/s</a:t>
            </a:r>
            <a:r>
              <a:rPr lang="en-AU" sz="2700" baseline="30000" dirty="0" smtClean="0"/>
              <a:t>2</a:t>
            </a:r>
            <a:endParaRPr lang="en-AU" sz="2700" dirty="0" smtClean="0"/>
          </a:p>
          <a:p>
            <a:pPr>
              <a:buNone/>
            </a:pPr>
            <a:endParaRPr lang="en-AU" dirty="0"/>
          </a:p>
        </p:txBody>
      </p:sp>
      <p:sp>
        <p:nvSpPr>
          <p:cNvPr id="3" name="Title 2"/>
          <p:cNvSpPr>
            <a:spLocks noGrp="1"/>
          </p:cNvSpPr>
          <p:nvPr>
            <p:ph type="title"/>
          </p:nvPr>
        </p:nvSpPr>
        <p:spPr/>
        <p:txBody>
          <a:bodyPr/>
          <a:lstStyle/>
          <a:p>
            <a:pPr algn="ctr"/>
            <a:r>
              <a:rPr lang="en-AU" dirty="0" smtClean="0">
                <a:solidFill>
                  <a:schemeClr val="tx1"/>
                </a:solidFill>
              </a:rPr>
              <a:t>Force</a:t>
            </a:r>
            <a:endParaRPr lang="en-AU" dirty="0">
              <a:solidFill>
                <a:schemeClr val="tx1"/>
              </a:solidFill>
            </a:endParaRPr>
          </a:p>
        </p:txBody>
      </p:sp>
      <p:pic>
        <p:nvPicPr>
          <p:cNvPr id="1026" name="Picture 2" descr="C:\Documents and Settings\All Users\Documents\My Pictures\luke%20skywalker.jpg"/>
          <p:cNvPicPr>
            <a:picLocks noChangeAspect="1" noChangeArrowheads="1"/>
          </p:cNvPicPr>
          <p:nvPr/>
        </p:nvPicPr>
        <p:blipFill>
          <a:blip r:embed="rId2"/>
          <a:srcRect/>
          <a:stretch>
            <a:fillRect/>
          </a:stretch>
        </p:blipFill>
        <p:spPr bwMode="auto">
          <a:xfrm>
            <a:off x="6892901" y="0"/>
            <a:ext cx="2251099" cy="3129028"/>
          </a:xfrm>
          <a:prstGeom prst="rect">
            <a:avLst/>
          </a:prstGeom>
          <a:noFill/>
        </p:spPr>
      </p:pic>
      <p:pic>
        <p:nvPicPr>
          <p:cNvPr id="1027" name="Picture 3" descr="C:\Documents and Settings\All Users\Documents\My Pictures\300px-Force.png"/>
          <p:cNvPicPr>
            <a:picLocks noChangeAspect="1" noChangeArrowheads="1"/>
          </p:cNvPicPr>
          <p:nvPr/>
        </p:nvPicPr>
        <p:blipFill>
          <a:blip r:embed="rId3"/>
          <a:srcRect/>
          <a:stretch>
            <a:fillRect/>
          </a:stretch>
        </p:blipFill>
        <p:spPr bwMode="auto">
          <a:xfrm>
            <a:off x="6286500" y="3786190"/>
            <a:ext cx="2857500" cy="285750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3971924" cy="4525963"/>
          </a:xfrm>
        </p:spPr>
        <p:txBody>
          <a:bodyPr/>
          <a:lstStyle/>
          <a:p>
            <a:r>
              <a:rPr lang="en-AU" dirty="0" smtClean="0"/>
              <a:t>Energy is defined as the ability to do work</a:t>
            </a:r>
          </a:p>
          <a:p>
            <a:r>
              <a:rPr lang="en-AU" dirty="0" smtClean="0"/>
              <a:t>Energy (work) = Force x Distance</a:t>
            </a:r>
          </a:p>
          <a:p>
            <a:r>
              <a:rPr lang="en-AU" dirty="0" smtClean="0"/>
              <a:t>W = F x </a:t>
            </a:r>
            <a:r>
              <a:rPr lang="en-AU" dirty="0" smtClean="0">
                <a:latin typeface="Lucida Bright" pitchFamily="18" charset="0"/>
              </a:rPr>
              <a:t>l</a:t>
            </a:r>
          </a:p>
          <a:p>
            <a:r>
              <a:rPr lang="en-AU" dirty="0" smtClean="0"/>
              <a:t>2 types – potential and kinetic</a:t>
            </a:r>
          </a:p>
          <a:p>
            <a:endParaRPr lang="en-AU" dirty="0"/>
          </a:p>
        </p:txBody>
      </p:sp>
      <p:sp>
        <p:nvSpPr>
          <p:cNvPr id="3" name="Title 2"/>
          <p:cNvSpPr>
            <a:spLocks noGrp="1"/>
          </p:cNvSpPr>
          <p:nvPr>
            <p:ph type="title"/>
          </p:nvPr>
        </p:nvSpPr>
        <p:spPr/>
        <p:txBody>
          <a:bodyPr/>
          <a:lstStyle/>
          <a:p>
            <a:pPr algn="ctr"/>
            <a:r>
              <a:rPr lang="en-AU" sz="4400" dirty="0" smtClean="0">
                <a:solidFill>
                  <a:schemeClr val="tx1"/>
                </a:solidFill>
              </a:rPr>
              <a:t>Energy and Work</a:t>
            </a:r>
            <a:endParaRPr lang="en-AU" sz="4400" dirty="0">
              <a:solidFill>
                <a:schemeClr val="tx1"/>
              </a:solidFill>
            </a:endParaRPr>
          </a:p>
        </p:txBody>
      </p:sp>
      <p:pic>
        <p:nvPicPr>
          <p:cNvPr id="2050" name="Picture 2" descr="C:\Documents and Settings\All Users\Documents\My Pictures\pot-enrg58.jpg"/>
          <p:cNvPicPr>
            <a:picLocks noChangeAspect="1" noChangeArrowheads="1"/>
          </p:cNvPicPr>
          <p:nvPr/>
        </p:nvPicPr>
        <p:blipFill>
          <a:blip r:embed="rId2"/>
          <a:srcRect/>
          <a:stretch>
            <a:fillRect/>
          </a:stretch>
        </p:blipFill>
        <p:spPr bwMode="auto">
          <a:xfrm>
            <a:off x="4178796" y="2357430"/>
            <a:ext cx="4965204" cy="4177621"/>
          </a:xfrm>
          <a:prstGeom prst="rect">
            <a:avLst/>
          </a:prstGeom>
          <a:noFill/>
        </p:spPr>
      </p:pic>
      <p:pic>
        <p:nvPicPr>
          <p:cNvPr id="2051" name="Picture 3" descr="C:\Documents and Settings\All Users\Documents\My Pictures\work.jpg"/>
          <p:cNvPicPr>
            <a:picLocks noChangeAspect="1" noChangeArrowheads="1"/>
          </p:cNvPicPr>
          <p:nvPr/>
        </p:nvPicPr>
        <p:blipFill>
          <a:blip r:embed="rId3"/>
          <a:srcRect/>
          <a:stretch>
            <a:fillRect/>
          </a:stretch>
        </p:blipFill>
        <p:spPr bwMode="auto">
          <a:xfrm>
            <a:off x="7711053" y="0"/>
            <a:ext cx="1432947" cy="2214554"/>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All Users\Documents\My Pictures\GEM_electricmotor.jpg"/>
          <p:cNvPicPr>
            <a:picLocks noChangeAspect="1" noChangeArrowheads="1"/>
          </p:cNvPicPr>
          <p:nvPr/>
        </p:nvPicPr>
        <p:blipFill>
          <a:blip r:embed="rId2" cstate="print"/>
          <a:srcRect/>
          <a:stretch>
            <a:fillRect/>
          </a:stretch>
        </p:blipFill>
        <p:spPr bwMode="auto">
          <a:xfrm>
            <a:off x="5286380" y="4415822"/>
            <a:ext cx="3674707" cy="2442178"/>
          </a:xfrm>
          <a:prstGeom prst="rect">
            <a:avLst/>
          </a:prstGeom>
          <a:noFill/>
        </p:spPr>
      </p:pic>
      <p:sp>
        <p:nvSpPr>
          <p:cNvPr id="2" name="Content Placeholder 1"/>
          <p:cNvSpPr>
            <a:spLocks noGrp="1"/>
          </p:cNvSpPr>
          <p:nvPr>
            <p:ph idx="1"/>
          </p:nvPr>
        </p:nvSpPr>
        <p:spPr>
          <a:xfrm>
            <a:off x="2857488" y="1481329"/>
            <a:ext cx="5829312" cy="1804796"/>
          </a:xfrm>
        </p:spPr>
        <p:txBody>
          <a:bodyPr/>
          <a:lstStyle/>
          <a:p>
            <a:r>
              <a:rPr lang="en-AU" dirty="0" smtClean="0"/>
              <a:t>Power is the ability to do work</a:t>
            </a:r>
          </a:p>
          <a:p>
            <a:r>
              <a:rPr lang="en-AU" dirty="0" smtClean="0"/>
              <a:t>Power = work / time</a:t>
            </a:r>
          </a:p>
          <a:p>
            <a:r>
              <a:rPr lang="en-AU" dirty="0" smtClean="0"/>
              <a:t>P = W / t</a:t>
            </a:r>
          </a:p>
          <a:p>
            <a:endParaRPr lang="en-AU" dirty="0" smtClean="0"/>
          </a:p>
        </p:txBody>
      </p:sp>
      <p:sp>
        <p:nvSpPr>
          <p:cNvPr id="3" name="Title 2"/>
          <p:cNvSpPr>
            <a:spLocks noGrp="1"/>
          </p:cNvSpPr>
          <p:nvPr>
            <p:ph type="title"/>
          </p:nvPr>
        </p:nvSpPr>
        <p:spPr/>
        <p:txBody>
          <a:bodyPr/>
          <a:lstStyle/>
          <a:p>
            <a:pPr algn="ctr"/>
            <a:r>
              <a:rPr lang="en-AU" dirty="0" smtClean="0">
                <a:solidFill>
                  <a:schemeClr val="tx1"/>
                </a:solidFill>
              </a:rPr>
              <a:t>Power</a:t>
            </a:r>
            <a:endParaRPr lang="en-AU" dirty="0">
              <a:solidFill>
                <a:schemeClr val="tx1"/>
              </a:solidFill>
            </a:endParaRPr>
          </a:p>
        </p:txBody>
      </p:sp>
      <p:pic>
        <p:nvPicPr>
          <p:cNvPr id="4" name="Picture 2" descr="P:\D.C. systems\powerwizard.jpg"/>
          <p:cNvPicPr>
            <a:picLocks noChangeAspect="1" noChangeArrowheads="1"/>
          </p:cNvPicPr>
          <p:nvPr/>
        </p:nvPicPr>
        <p:blipFill>
          <a:blip r:embed="rId3"/>
          <a:srcRect/>
          <a:stretch>
            <a:fillRect/>
          </a:stretch>
        </p:blipFill>
        <p:spPr bwMode="auto">
          <a:xfrm>
            <a:off x="0" y="0"/>
            <a:ext cx="2795647" cy="2795647"/>
          </a:xfrm>
          <a:prstGeom prst="rect">
            <a:avLst/>
          </a:prstGeom>
          <a:noFill/>
        </p:spPr>
      </p:pic>
      <p:sp>
        <p:nvSpPr>
          <p:cNvPr id="6" name="TextBox 5"/>
          <p:cNvSpPr txBox="1"/>
          <p:nvPr/>
        </p:nvSpPr>
        <p:spPr>
          <a:xfrm>
            <a:off x="285720" y="3714752"/>
            <a:ext cx="4643470" cy="2446824"/>
          </a:xfrm>
          <a:prstGeom prst="rect">
            <a:avLst/>
          </a:prstGeom>
          <a:noFill/>
        </p:spPr>
        <p:txBody>
          <a:bodyPr wrap="square" rtlCol="0">
            <a:spAutoFit/>
          </a:bodyPr>
          <a:lstStyle/>
          <a:p>
            <a:r>
              <a:rPr lang="en-AU" sz="2700" dirty="0" smtClean="0">
                <a:effectLst>
                  <a:outerShdw blurRad="38100" dist="38100" dir="2700000" algn="tl">
                    <a:srgbClr val="000000">
                      <a:alpha val="43137"/>
                    </a:srgbClr>
                  </a:outerShdw>
                </a:effectLst>
              </a:rPr>
              <a:t>Electrical power is the work done by one volt potential and one ampere</a:t>
            </a:r>
          </a:p>
          <a:p>
            <a:r>
              <a:rPr lang="en-AU" sz="2700" dirty="0" smtClean="0">
                <a:effectLst>
                  <a:outerShdw blurRad="38100" dist="38100" dir="2700000" algn="tl">
                    <a:srgbClr val="000000">
                      <a:alpha val="43137"/>
                    </a:srgbClr>
                  </a:outerShdw>
                </a:effectLst>
              </a:rPr>
              <a:t>Power = Voltage x Current</a:t>
            </a:r>
          </a:p>
          <a:p>
            <a:r>
              <a:rPr lang="en-AU" sz="2700" dirty="0" smtClean="0">
                <a:effectLst>
                  <a:outerShdw blurRad="38100" dist="38100" dir="2700000" algn="tl">
                    <a:srgbClr val="000000">
                      <a:alpha val="43137"/>
                    </a:srgbClr>
                  </a:outerShdw>
                </a:effectLst>
              </a:rPr>
              <a:t>P = V x I</a:t>
            </a:r>
          </a:p>
          <a:p>
            <a:endParaRPr lang="en-AU"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Since P = V x I and V = I x R we can say:</a:t>
            </a:r>
          </a:p>
          <a:p>
            <a:r>
              <a:rPr lang="en-AU" dirty="0" smtClean="0"/>
              <a:t>P = (I x R) x I		or</a:t>
            </a:r>
          </a:p>
          <a:p>
            <a:r>
              <a:rPr lang="en-AU" dirty="0" smtClean="0"/>
              <a:t>P = I</a:t>
            </a:r>
            <a:r>
              <a:rPr lang="en-AU" baseline="30000" dirty="0" smtClean="0"/>
              <a:t>2 </a:t>
            </a:r>
            <a:r>
              <a:rPr lang="en-AU" dirty="0" smtClean="0"/>
              <a:t>x R</a:t>
            </a:r>
          </a:p>
          <a:p>
            <a:endParaRPr lang="en-AU" dirty="0" smtClean="0"/>
          </a:p>
          <a:p>
            <a:r>
              <a:rPr lang="en-AU" dirty="0" smtClean="0"/>
              <a:t>AND since P = V x I and I = V/R we can say:</a:t>
            </a:r>
          </a:p>
          <a:p>
            <a:r>
              <a:rPr lang="en-AU" dirty="0" smtClean="0"/>
              <a:t>P = V x (V/R) 		or</a:t>
            </a:r>
          </a:p>
          <a:p>
            <a:r>
              <a:rPr lang="en-AU" dirty="0" smtClean="0"/>
              <a:t>P = V</a:t>
            </a:r>
            <a:r>
              <a:rPr lang="en-AU" baseline="30000" dirty="0" smtClean="0"/>
              <a:t>2</a:t>
            </a:r>
            <a:r>
              <a:rPr lang="en-AU" dirty="0" smtClean="0"/>
              <a:t> / R</a:t>
            </a:r>
          </a:p>
          <a:p>
            <a:endParaRPr lang="en-AU" dirty="0" smtClean="0"/>
          </a:p>
          <a:p>
            <a:endParaRPr lang="en-AU" dirty="0"/>
          </a:p>
        </p:txBody>
      </p:sp>
      <p:sp>
        <p:nvSpPr>
          <p:cNvPr id="3" name="Title 2"/>
          <p:cNvSpPr>
            <a:spLocks noGrp="1"/>
          </p:cNvSpPr>
          <p:nvPr>
            <p:ph type="title"/>
          </p:nvPr>
        </p:nvSpPr>
        <p:spPr/>
        <p:txBody>
          <a:bodyPr/>
          <a:lstStyle/>
          <a:p>
            <a:pPr algn="ctr"/>
            <a:r>
              <a:rPr lang="en-AU" dirty="0" smtClean="0">
                <a:solidFill>
                  <a:schemeClr val="tx1"/>
                </a:solidFill>
              </a:rPr>
              <a:t>Power (cont.)</a:t>
            </a:r>
            <a:endParaRPr lang="en-AU" dirty="0">
              <a:solidFill>
                <a:schemeClr val="tx1"/>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Documents and Settings\All Users\Documents\My Pictures\Glowing plate.jpg"/>
          <p:cNvPicPr>
            <a:picLocks noChangeAspect="1" noChangeArrowheads="1"/>
          </p:cNvPicPr>
          <p:nvPr/>
        </p:nvPicPr>
        <p:blipFill>
          <a:blip r:embed="rId2"/>
          <a:srcRect/>
          <a:stretch>
            <a:fillRect/>
          </a:stretch>
        </p:blipFill>
        <p:spPr bwMode="auto">
          <a:xfrm>
            <a:off x="0" y="0"/>
            <a:ext cx="3292489" cy="2469367"/>
          </a:xfrm>
          <a:prstGeom prst="rect">
            <a:avLst/>
          </a:prstGeom>
          <a:noFill/>
        </p:spPr>
      </p:pic>
      <p:sp>
        <p:nvSpPr>
          <p:cNvPr id="2" name="Content Placeholder 1"/>
          <p:cNvSpPr>
            <a:spLocks noGrp="1"/>
          </p:cNvSpPr>
          <p:nvPr>
            <p:ph idx="1"/>
          </p:nvPr>
        </p:nvSpPr>
        <p:spPr>
          <a:xfrm>
            <a:off x="571472" y="2500306"/>
            <a:ext cx="8229600" cy="3668731"/>
          </a:xfrm>
        </p:spPr>
        <p:txBody>
          <a:bodyPr>
            <a:normAutofit lnSpcReduction="10000"/>
          </a:bodyPr>
          <a:lstStyle/>
          <a:p>
            <a:r>
              <a:rPr lang="en-AU" dirty="0" smtClean="0"/>
              <a:t>When current passes through a resistor the work done by the resistor is heat.</a:t>
            </a:r>
          </a:p>
          <a:p>
            <a:r>
              <a:rPr lang="en-AU" dirty="0" smtClean="0"/>
              <a:t>This heat is generally unwanted.</a:t>
            </a:r>
          </a:p>
          <a:p>
            <a:r>
              <a:rPr lang="en-AU" dirty="0" smtClean="0"/>
              <a:t>This heat is generally express as I</a:t>
            </a:r>
            <a:r>
              <a:rPr lang="en-AU" baseline="30000" dirty="0" smtClean="0"/>
              <a:t>2</a:t>
            </a:r>
            <a:r>
              <a:rPr lang="en-AU" dirty="0" smtClean="0"/>
              <a:t>R</a:t>
            </a:r>
          </a:p>
          <a:p>
            <a:r>
              <a:rPr lang="en-AU" dirty="0" smtClean="0"/>
              <a:t>All electrical equipment has a power rating equal to the maximum power dissipation.</a:t>
            </a:r>
          </a:p>
          <a:p>
            <a:r>
              <a:rPr lang="en-AU" dirty="0" smtClean="0"/>
              <a:t>If the actual power dissipated is greater than this rating then the component will be “cooked”!</a:t>
            </a:r>
            <a:endParaRPr lang="en-AU" dirty="0"/>
          </a:p>
        </p:txBody>
      </p:sp>
      <p:sp>
        <p:nvSpPr>
          <p:cNvPr id="3" name="Title 2"/>
          <p:cNvSpPr>
            <a:spLocks noGrp="1"/>
          </p:cNvSpPr>
          <p:nvPr>
            <p:ph type="title"/>
          </p:nvPr>
        </p:nvSpPr>
        <p:spPr/>
        <p:txBody>
          <a:bodyPr>
            <a:normAutofit fontScale="90000"/>
          </a:bodyPr>
          <a:lstStyle/>
          <a:p>
            <a:pPr algn="r"/>
            <a:r>
              <a:rPr lang="en-AU" dirty="0" smtClean="0">
                <a:solidFill>
                  <a:schemeClr val="tx1"/>
                </a:solidFill>
              </a:rPr>
              <a:t>Power Dissipation</a:t>
            </a:r>
            <a:br>
              <a:rPr lang="en-AU" dirty="0" smtClean="0">
                <a:solidFill>
                  <a:schemeClr val="tx1"/>
                </a:solidFill>
              </a:rPr>
            </a:br>
            <a:r>
              <a:rPr lang="en-AU" dirty="0" smtClean="0">
                <a:solidFill>
                  <a:schemeClr val="tx1"/>
                </a:solidFill>
              </a:rPr>
              <a:t>and Power Rating</a:t>
            </a:r>
            <a:endParaRPr lang="en-AU" dirty="0">
              <a:solidFill>
                <a:schemeClr val="tx1"/>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Power can be measured by the product of values obtained from a voltmeter and ammeter.</a:t>
            </a:r>
          </a:p>
          <a:p>
            <a:r>
              <a:rPr lang="en-AU" dirty="0" smtClean="0"/>
              <a:t>Alternatively power can also be measured using a WATTMETER</a:t>
            </a:r>
            <a:endParaRPr lang="en-AU" dirty="0"/>
          </a:p>
        </p:txBody>
      </p:sp>
      <p:sp>
        <p:nvSpPr>
          <p:cNvPr id="3" name="Title 2"/>
          <p:cNvSpPr>
            <a:spLocks noGrp="1"/>
          </p:cNvSpPr>
          <p:nvPr>
            <p:ph type="title"/>
          </p:nvPr>
        </p:nvSpPr>
        <p:spPr/>
        <p:txBody>
          <a:bodyPr/>
          <a:lstStyle/>
          <a:p>
            <a:pPr algn="ctr"/>
            <a:r>
              <a:rPr lang="en-AU" dirty="0" smtClean="0">
                <a:solidFill>
                  <a:schemeClr val="tx1"/>
                </a:solidFill>
              </a:rPr>
              <a:t>Power Measurement</a:t>
            </a:r>
            <a:endParaRPr lang="en-AU" dirty="0">
              <a:solidFill>
                <a:schemeClr val="tx1"/>
              </a:solidFill>
            </a:endParaRPr>
          </a:p>
        </p:txBody>
      </p:sp>
      <p:pic>
        <p:nvPicPr>
          <p:cNvPr id="6146" name="Picture 2" descr="C:\Documents and Settings\All Users\Documents\My Pictures\wattmeterinacircuit.jpg"/>
          <p:cNvPicPr>
            <a:picLocks noChangeAspect="1" noChangeArrowheads="1"/>
          </p:cNvPicPr>
          <p:nvPr/>
        </p:nvPicPr>
        <p:blipFill>
          <a:blip r:embed="rId2"/>
          <a:srcRect/>
          <a:stretch>
            <a:fillRect/>
          </a:stretch>
        </p:blipFill>
        <p:spPr bwMode="auto">
          <a:xfrm>
            <a:off x="500034" y="3714752"/>
            <a:ext cx="3962400" cy="2000250"/>
          </a:xfrm>
          <a:prstGeom prst="rect">
            <a:avLst/>
          </a:prstGeom>
          <a:noFill/>
        </p:spPr>
      </p:pic>
      <p:pic>
        <p:nvPicPr>
          <p:cNvPr id="6147" name="Picture 3" descr="C:\Documents and Settings\All Users\Documents\My Pictures\XDS5YLCAA716KECA7V6R40CAK6DH3UCAD8GW63CAX0MHT9CAE4WBTXCAU0BEXGCAU5KH52CAM0AVHKCAMT723CCANH31QBCANB7M4YCA23IR7UCAD1ZUONCAKGEC6GCA4WKSYGCACGTYU6CADWQU71CA1JF8VM.jpg"/>
          <p:cNvPicPr>
            <a:picLocks noChangeAspect="1" noChangeArrowheads="1"/>
          </p:cNvPicPr>
          <p:nvPr/>
        </p:nvPicPr>
        <p:blipFill>
          <a:blip r:embed="rId3"/>
          <a:srcRect/>
          <a:stretch>
            <a:fillRect/>
          </a:stretch>
        </p:blipFill>
        <p:spPr bwMode="auto">
          <a:xfrm>
            <a:off x="5715008" y="3714752"/>
            <a:ext cx="2582859" cy="2582859"/>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AU" dirty="0" smtClean="0">
                <a:solidFill>
                  <a:schemeClr val="tx1"/>
                </a:solidFill>
              </a:rPr>
              <a:t>Examples of the Effects of </a:t>
            </a:r>
            <a:r>
              <a:rPr lang="en-AU" dirty="0" err="1" smtClean="0">
                <a:solidFill>
                  <a:schemeClr val="tx1"/>
                </a:solidFill>
              </a:rPr>
              <a:t>electic</a:t>
            </a:r>
            <a:r>
              <a:rPr lang="en-AU" dirty="0" smtClean="0">
                <a:solidFill>
                  <a:schemeClr val="tx1"/>
                </a:solidFill>
              </a:rPr>
              <a:t> current</a:t>
            </a:r>
            <a:endParaRPr lang="en-AU" dirty="0">
              <a:solidFill>
                <a:schemeClr val="tx1"/>
              </a:solidFill>
            </a:endParaRPr>
          </a:p>
        </p:txBody>
      </p:sp>
      <p:pic>
        <p:nvPicPr>
          <p:cNvPr id="5" name="Picture 8" descr="http://www.funsci.com/fun3_en/electro/elec_03.jpg"/>
          <p:cNvPicPr>
            <a:picLocks noGrp="1" noChangeAspect="1" noChangeArrowheads="1"/>
          </p:cNvPicPr>
          <p:nvPr>
            <p:ph idx="1"/>
          </p:nvPr>
        </p:nvPicPr>
        <p:blipFill>
          <a:blip r:embed="rId2"/>
          <a:srcRect/>
          <a:stretch>
            <a:fillRect/>
          </a:stretch>
        </p:blipFill>
        <p:spPr bwMode="auto">
          <a:xfrm>
            <a:off x="214282" y="1357298"/>
            <a:ext cx="3606288" cy="2428892"/>
          </a:xfrm>
          <a:prstGeom prst="rect">
            <a:avLst/>
          </a:prstGeom>
          <a:noFill/>
        </p:spPr>
      </p:pic>
      <p:pic>
        <p:nvPicPr>
          <p:cNvPr id="1027" name="Picture 3" descr="P:\D.C. systems\carparts.jpg"/>
          <p:cNvPicPr>
            <a:picLocks noChangeAspect="1" noChangeArrowheads="1"/>
          </p:cNvPicPr>
          <p:nvPr/>
        </p:nvPicPr>
        <p:blipFill>
          <a:blip r:embed="rId3"/>
          <a:srcRect/>
          <a:stretch>
            <a:fillRect/>
          </a:stretch>
        </p:blipFill>
        <p:spPr bwMode="auto">
          <a:xfrm>
            <a:off x="4929190" y="1285860"/>
            <a:ext cx="2971821" cy="2971821"/>
          </a:xfrm>
          <a:prstGeom prst="rect">
            <a:avLst/>
          </a:prstGeom>
          <a:noFill/>
        </p:spPr>
      </p:pic>
      <p:pic>
        <p:nvPicPr>
          <p:cNvPr id="1028" name="Picture 4" descr="P:\D.C. systems\maintenance_infrared_services.jpg"/>
          <p:cNvPicPr>
            <a:picLocks noChangeAspect="1" noChangeArrowheads="1"/>
          </p:cNvPicPr>
          <p:nvPr/>
        </p:nvPicPr>
        <p:blipFill>
          <a:blip r:embed="rId4"/>
          <a:srcRect/>
          <a:stretch>
            <a:fillRect/>
          </a:stretch>
        </p:blipFill>
        <p:spPr bwMode="auto">
          <a:xfrm>
            <a:off x="1643042" y="3786190"/>
            <a:ext cx="3643338" cy="2810575"/>
          </a:xfrm>
          <a:prstGeom prst="rect">
            <a:avLst/>
          </a:prstGeom>
          <a:noFill/>
        </p:spPr>
      </p:pic>
      <p:pic>
        <p:nvPicPr>
          <p:cNvPr id="1030" name="Picture 6" descr="http://www.rapides.k12.la.us/region6tltc/intech2/IS%20BIGGER%20BETTER/What%20are%20some%20uses%20of%20magnets_files/image008.jpg"/>
          <p:cNvPicPr>
            <a:picLocks noChangeAspect="1" noChangeArrowheads="1"/>
          </p:cNvPicPr>
          <p:nvPr/>
        </p:nvPicPr>
        <p:blipFill>
          <a:blip r:embed="rId5"/>
          <a:srcRect/>
          <a:stretch>
            <a:fillRect/>
          </a:stretch>
        </p:blipFill>
        <p:spPr bwMode="auto">
          <a:xfrm>
            <a:off x="6715140" y="4357694"/>
            <a:ext cx="1714500" cy="2171700"/>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I</a:t>
            </a:r>
            <a:r>
              <a:rPr lang="en-AU" baseline="30000" dirty="0" smtClean="0"/>
              <a:t>2</a:t>
            </a:r>
            <a:r>
              <a:rPr lang="en-AU" dirty="0" smtClean="0"/>
              <a:t>R or Heat – when electricity flows through a conductor, work must be done to overcome the resistance. Work = Energy = Heat</a:t>
            </a:r>
          </a:p>
          <a:p>
            <a:r>
              <a:rPr lang="en-AU" dirty="0" smtClean="0"/>
              <a:t>Magnetic – A conductor carrying current will always have a magnetic field circulating around it. Work = motion</a:t>
            </a:r>
          </a:p>
          <a:p>
            <a:r>
              <a:rPr lang="en-AU" dirty="0" smtClean="0"/>
              <a:t>Chemical – the passage of electrons and ions can change the physical and/or molecular structure of matter. </a:t>
            </a:r>
          </a:p>
          <a:p>
            <a:r>
              <a:rPr lang="en-AU" dirty="0" smtClean="0"/>
              <a:t>Physiological – electric shock</a:t>
            </a:r>
            <a:endParaRPr lang="en-AU" dirty="0"/>
          </a:p>
        </p:txBody>
      </p:sp>
      <p:sp>
        <p:nvSpPr>
          <p:cNvPr id="3" name="Title 2"/>
          <p:cNvSpPr>
            <a:spLocks noGrp="1"/>
          </p:cNvSpPr>
          <p:nvPr>
            <p:ph type="title"/>
          </p:nvPr>
        </p:nvSpPr>
        <p:spPr/>
        <p:txBody>
          <a:bodyPr>
            <a:normAutofit fontScale="90000"/>
          </a:bodyPr>
          <a:lstStyle/>
          <a:p>
            <a:pPr algn="ctr"/>
            <a:r>
              <a:rPr lang="en-AU" dirty="0" smtClean="0">
                <a:solidFill>
                  <a:schemeClr val="tx1"/>
                </a:solidFill>
              </a:rPr>
              <a:t>The 4 main effects of electrical current</a:t>
            </a:r>
            <a:endParaRPr lang="en-AU" dirty="0">
              <a:solidFill>
                <a:schemeClr val="tx1"/>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2376300"/>
          </a:xfrm>
        </p:spPr>
        <p:txBody>
          <a:bodyPr/>
          <a:lstStyle/>
          <a:p>
            <a:r>
              <a:rPr lang="en-AU" dirty="0" smtClean="0"/>
              <a:t>Can be useful when heat is a desired effect. (Room heating, melting materials, etc.)</a:t>
            </a:r>
          </a:p>
          <a:p>
            <a:endParaRPr lang="en-AU" dirty="0" smtClean="0"/>
          </a:p>
          <a:p>
            <a:r>
              <a:rPr lang="en-AU" dirty="0" smtClean="0"/>
              <a:t>Can be detrimental when heat is an undesired effect. (heating of cables, heat pollution)</a:t>
            </a:r>
          </a:p>
        </p:txBody>
      </p:sp>
      <p:sp>
        <p:nvSpPr>
          <p:cNvPr id="3" name="Title 2"/>
          <p:cNvSpPr>
            <a:spLocks noGrp="1"/>
          </p:cNvSpPr>
          <p:nvPr>
            <p:ph type="title"/>
          </p:nvPr>
        </p:nvSpPr>
        <p:spPr/>
        <p:txBody>
          <a:bodyPr/>
          <a:lstStyle/>
          <a:p>
            <a:pPr algn="ctr"/>
            <a:r>
              <a:rPr lang="en-AU" dirty="0" smtClean="0">
                <a:solidFill>
                  <a:schemeClr val="tx1"/>
                </a:solidFill>
              </a:rPr>
              <a:t>Electrical Heating</a:t>
            </a:r>
            <a:endParaRPr lang="en-AU" dirty="0">
              <a:solidFill>
                <a:schemeClr val="tx1"/>
              </a:solidFill>
            </a:endParaRPr>
          </a:p>
        </p:txBody>
      </p:sp>
      <p:pic>
        <p:nvPicPr>
          <p:cNvPr id="16386" name="Picture 2" descr="D:\imagelibrary\images\Section 8\Fig08-03.jpg"/>
          <p:cNvPicPr>
            <a:picLocks noChangeAspect="1" noChangeArrowheads="1"/>
          </p:cNvPicPr>
          <p:nvPr/>
        </p:nvPicPr>
        <p:blipFill>
          <a:blip r:embed="rId2"/>
          <a:srcRect/>
          <a:stretch>
            <a:fillRect/>
          </a:stretch>
        </p:blipFill>
        <p:spPr bwMode="auto">
          <a:xfrm>
            <a:off x="4546283" y="3786190"/>
            <a:ext cx="4597717" cy="2857520"/>
          </a:xfrm>
          <a:prstGeom prst="rect">
            <a:avLst/>
          </a:prstGeom>
          <a:noFill/>
        </p:spPr>
      </p:pic>
      <p:sp>
        <p:nvSpPr>
          <p:cNvPr id="5" name="TextBox 4"/>
          <p:cNvSpPr txBox="1"/>
          <p:nvPr/>
        </p:nvSpPr>
        <p:spPr>
          <a:xfrm>
            <a:off x="642910" y="4000504"/>
            <a:ext cx="4214842" cy="2308324"/>
          </a:xfrm>
          <a:prstGeom prst="rect">
            <a:avLst/>
          </a:prstGeom>
          <a:noFill/>
        </p:spPr>
        <p:txBody>
          <a:bodyPr wrap="square" rtlCol="0">
            <a:spAutoFit/>
          </a:bodyPr>
          <a:lstStyle/>
          <a:p>
            <a:r>
              <a:rPr lang="en-AU" sz="2400" dirty="0" smtClean="0">
                <a:cs typeface="Arial" pitchFamily="34" charset="0"/>
              </a:rPr>
              <a:t>The principal requirement of electrical conductors and cables is that they carry the required current without becoming too hot for safety.</a:t>
            </a:r>
            <a:endParaRPr lang="en-AU" sz="2400" dirty="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67524"/>
          </a:xfrm>
        </p:spPr>
        <p:txBody>
          <a:bodyPr>
            <a:normAutofit/>
          </a:bodyPr>
          <a:lstStyle/>
          <a:p>
            <a:pPr algn="ctr"/>
            <a:r>
              <a:rPr lang="en-AU" dirty="0" smtClean="0"/>
              <a:t>Quarks and Leptons</a:t>
            </a:r>
            <a:endParaRPr lang="en-AU" dirty="0"/>
          </a:p>
        </p:txBody>
      </p:sp>
      <p:sp>
        <p:nvSpPr>
          <p:cNvPr id="3" name="Content Placeholder 2"/>
          <p:cNvSpPr>
            <a:spLocks noGrp="1"/>
          </p:cNvSpPr>
          <p:nvPr>
            <p:ph idx="1"/>
          </p:nvPr>
        </p:nvSpPr>
        <p:spPr>
          <a:xfrm>
            <a:off x="3143240" y="1500174"/>
            <a:ext cx="5543560" cy="4824426"/>
          </a:xfrm>
        </p:spPr>
        <p:txBody>
          <a:bodyPr>
            <a:noAutofit/>
          </a:bodyPr>
          <a:lstStyle/>
          <a:p>
            <a:r>
              <a:rPr lang="en-AU" sz="2200" dirty="0" smtClean="0"/>
              <a:t>Within 3 min. after the Big Bang protons and Neutrons appear.</a:t>
            </a:r>
          </a:p>
          <a:p>
            <a:r>
              <a:rPr lang="en-AU" sz="2200" dirty="0" smtClean="0"/>
              <a:t>Made up from Quarks</a:t>
            </a:r>
          </a:p>
          <a:p>
            <a:r>
              <a:rPr lang="en-AU" sz="2200" dirty="0" smtClean="0"/>
              <a:t>Quarks come in 6 different varieties.</a:t>
            </a:r>
          </a:p>
          <a:p>
            <a:r>
              <a:rPr lang="en-AU" sz="2200" dirty="0" smtClean="0"/>
              <a:t>Quarks can only survive in threesomes held together with “gluons”</a:t>
            </a:r>
          </a:p>
          <a:p>
            <a:r>
              <a:rPr lang="en-AU" sz="2200" dirty="0" smtClean="0"/>
              <a:t>“up-down-up” = Proton (positive charge)</a:t>
            </a:r>
          </a:p>
          <a:p>
            <a:r>
              <a:rPr lang="en-AU" sz="2200" dirty="0" smtClean="0"/>
              <a:t>“down-up-down” = Neutron (no charge)</a:t>
            </a:r>
          </a:p>
          <a:p>
            <a:r>
              <a:rPr lang="en-AU" sz="2200" dirty="0" smtClean="0"/>
              <a:t>Neutrons allow Proton to come together to form the nucleus of an atom.</a:t>
            </a:r>
          </a:p>
          <a:p>
            <a:endParaRPr lang="en-AU" sz="2200" dirty="0"/>
          </a:p>
        </p:txBody>
      </p:sp>
      <p:pic>
        <p:nvPicPr>
          <p:cNvPr id="3074" name="Picture 2" descr="P:\D.C. systems\quark_1.jpg"/>
          <p:cNvPicPr>
            <a:picLocks noChangeAspect="1" noChangeArrowheads="1"/>
          </p:cNvPicPr>
          <p:nvPr/>
        </p:nvPicPr>
        <p:blipFill>
          <a:blip r:embed="rId2" cstate="print"/>
          <a:srcRect/>
          <a:stretch>
            <a:fillRect/>
          </a:stretch>
        </p:blipFill>
        <p:spPr bwMode="auto">
          <a:xfrm>
            <a:off x="500034" y="2000240"/>
            <a:ext cx="2630488" cy="3725862"/>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4" name="Picture 6" descr="P:\D.C. systems\Miniature_Circuit_Breaker_MCB_.jpg"/>
          <p:cNvPicPr>
            <a:picLocks noChangeAspect="1" noChangeArrowheads="1"/>
          </p:cNvPicPr>
          <p:nvPr/>
        </p:nvPicPr>
        <p:blipFill>
          <a:blip r:embed="rId2"/>
          <a:srcRect/>
          <a:stretch>
            <a:fillRect/>
          </a:stretch>
        </p:blipFill>
        <p:spPr bwMode="auto">
          <a:xfrm>
            <a:off x="1714480" y="4714884"/>
            <a:ext cx="1714512" cy="1714512"/>
          </a:xfrm>
          <a:prstGeom prst="rect">
            <a:avLst/>
          </a:prstGeom>
          <a:noFill/>
        </p:spPr>
      </p:pic>
      <p:pic>
        <p:nvPicPr>
          <p:cNvPr id="17412" name="Picture 4" descr="P:\D.C. systems\contactor siemens.gif"/>
          <p:cNvPicPr>
            <a:picLocks noChangeAspect="1" noChangeArrowheads="1"/>
          </p:cNvPicPr>
          <p:nvPr/>
        </p:nvPicPr>
        <p:blipFill>
          <a:blip r:embed="rId3"/>
          <a:srcRect/>
          <a:stretch>
            <a:fillRect/>
          </a:stretch>
        </p:blipFill>
        <p:spPr bwMode="auto">
          <a:xfrm>
            <a:off x="3929058" y="4739354"/>
            <a:ext cx="2143140" cy="2118646"/>
          </a:xfrm>
          <a:prstGeom prst="rect">
            <a:avLst/>
          </a:prstGeom>
          <a:noFill/>
        </p:spPr>
      </p:pic>
      <p:sp>
        <p:nvSpPr>
          <p:cNvPr id="2" name="Content Placeholder 1"/>
          <p:cNvSpPr>
            <a:spLocks noGrp="1"/>
          </p:cNvSpPr>
          <p:nvPr>
            <p:ph idx="1"/>
          </p:nvPr>
        </p:nvSpPr>
        <p:spPr/>
        <p:txBody>
          <a:bodyPr/>
          <a:lstStyle/>
          <a:p>
            <a:pPr lvl="1"/>
            <a:r>
              <a:rPr lang="en-AU" dirty="0" smtClean="0"/>
              <a:t>In week one we learnt :</a:t>
            </a:r>
          </a:p>
          <a:p>
            <a:pPr lvl="1">
              <a:buNone/>
            </a:pPr>
            <a:r>
              <a:rPr lang="en-AU" dirty="0" smtClean="0"/>
              <a:t>		 The original Big Bang “super force” changed into 	 4 distinct forces:</a:t>
            </a:r>
          </a:p>
          <a:p>
            <a:pPr lvl="7"/>
            <a:r>
              <a:rPr lang="en-AU" dirty="0" smtClean="0"/>
              <a:t>Gravity</a:t>
            </a:r>
          </a:p>
          <a:p>
            <a:pPr lvl="7"/>
            <a:r>
              <a:rPr lang="en-AU" dirty="0" smtClean="0"/>
              <a:t>Strong Nuclear Binding force</a:t>
            </a:r>
          </a:p>
          <a:p>
            <a:pPr lvl="7"/>
            <a:r>
              <a:rPr lang="en-AU" dirty="0" smtClean="0"/>
              <a:t>Weak Nuclear force</a:t>
            </a:r>
          </a:p>
          <a:p>
            <a:pPr lvl="7"/>
            <a:r>
              <a:rPr lang="en-AU" b="1" dirty="0" smtClean="0">
                <a:solidFill>
                  <a:srgbClr val="FF0000"/>
                </a:solidFill>
              </a:rPr>
              <a:t>Electromagnetic force</a:t>
            </a:r>
          </a:p>
          <a:p>
            <a:pPr lvl="1"/>
            <a:r>
              <a:rPr lang="en-AU" dirty="0" smtClean="0"/>
              <a:t>The electromagnetic effect of current is interdependent with current flow</a:t>
            </a:r>
          </a:p>
          <a:p>
            <a:pPr lvl="1"/>
            <a:r>
              <a:rPr lang="en-AU" dirty="0" smtClean="0"/>
              <a:t>This effect is used in most electrical machines</a:t>
            </a:r>
          </a:p>
        </p:txBody>
      </p:sp>
      <p:sp>
        <p:nvSpPr>
          <p:cNvPr id="3" name="Title 2"/>
          <p:cNvSpPr>
            <a:spLocks noGrp="1"/>
          </p:cNvSpPr>
          <p:nvPr>
            <p:ph type="title"/>
          </p:nvPr>
        </p:nvSpPr>
        <p:spPr/>
        <p:txBody>
          <a:bodyPr/>
          <a:lstStyle/>
          <a:p>
            <a:pPr algn="ctr"/>
            <a:r>
              <a:rPr lang="en-AU" dirty="0" smtClean="0">
                <a:solidFill>
                  <a:schemeClr val="tx1"/>
                </a:solidFill>
              </a:rPr>
              <a:t>Magnetic Effects of Current</a:t>
            </a:r>
            <a:endParaRPr lang="en-AU" dirty="0">
              <a:solidFill>
                <a:schemeClr val="tx1"/>
              </a:solidFill>
            </a:endParaRPr>
          </a:p>
        </p:txBody>
      </p:sp>
      <p:pic>
        <p:nvPicPr>
          <p:cNvPr id="17410" name="Picture 2" descr="P:\D.C. systems\Single_three_phase_ac_asynchronous_electric_motors_IMB34.jpg"/>
          <p:cNvPicPr>
            <a:picLocks noChangeAspect="1" noChangeArrowheads="1"/>
          </p:cNvPicPr>
          <p:nvPr/>
        </p:nvPicPr>
        <p:blipFill>
          <a:blip r:embed="rId4" cstate="print"/>
          <a:srcRect/>
          <a:stretch>
            <a:fillRect/>
          </a:stretch>
        </p:blipFill>
        <p:spPr bwMode="auto">
          <a:xfrm>
            <a:off x="7072298" y="2214554"/>
            <a:ext cx="2071702" cy="2071702"/>
          </a:xfrm>
          <a:prstGeom prst="rect">
            <a:avLst/>
          </a:prstGeom>
          <a:noFill/>
        </p:spPr>
      </p:pic>
      <p:pic>
        <p:nvPicPr>
          <p:cNvPr id="17411" name="Picture 3" descr="P:\D.C. systems\Windfarm.jpg"/>
          <p:cNvPicPr>
            <a:picLocks noChangeAspect="1" noChangeArrowheads="1"/>
          </p:cNvPicPr>
          <p:nvPr/>
        </p:nvPicPr>
        <p:blipFill>
          <a:blip r:embed="rId5" cstate="print"/>
          <a:srcRect/>
          <a:stretch>
            <a:fillRect/>
          </a:stretch>
        </p:blipFill>
        <p:spPr bwMode="auto">
          <a:xfrm>
            <a:off x="6446828" y="4837201"/>
            <a:ext cx="2697172" cy="2020799"/>
          </a:xfrm>
          <a:prstGeom prst="rect">
            <a:avLst/>
          </a:prstGeom>
          <a:noFill/>
        </p:spPr>
      </p:pic>
      <p:pic>
        <p:nvPicPr>
          <p:cNvPr id="17413" name="Picture 5" descr="P:\D.C. systems\dynaudio-excite-x-series-loudspeaker-range.jpg"/>
          <p:cNvPicPr>
            <a:picLocks noChangeAspect="1" noChangeArrowheads="1"/>
          </p:cNvPicPr>
          <p:nvPr/>
        </p:nvPicPr>
        <p:blipFill>
          <a:blip r:embed="rId6" cstate="print"/>
          <a:srcRect/>
          <a:stretch>
            <a:fillRect/>
          </a:stretch>
        </p:blipFill>
        <p:spPr bwMode="auto">
          <a:xfrm>
            <a:off x="0" y="2214554"/>
            <a:ext cx="1428728" cy="1610891"/>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Two different effects:</a:t>
            </a:r>
          </a:p>
          <a:p>
            <a:pPr lvl="4"/>
            <a:r>
              <a:rPr lang="en-AU" sz="2700" dirty="0" smtClean="0"/>
              <a:t>Electrolysis </a:t>
            </a:r>
          </a:p>
          <a:p>
            <a:pPr lvl="4"/>
            <a:r>
              <a:rPr lang="en-AU" sz="2700" dirty="0" smtClean="0"/>
              <a:t>Voltaic cells</a:t>
            </a:r>
          </a:p>
          <a:p>
            <a:r>
              <a:rPr lang="en-AU" dirty="0" smtClean="0"/>
              <a:t>Electrolysis is used in metal refining, battery charging and electroplating. It is also the cause of “galvanic action” (corrosion or rust)</a:t>
            </a:r>
          </a:p>
          <a:p>
            <a:pPr lvl="7">
              <a:buNone/>
            </a:pPr>
            <a:endParaRPr lang="en-AU" dirty="0"/>
          </a:p>
        </p:txBody>
      </p:sp>
      <p:sp>
        <p:nvSpPr>
          <p:cNvPr id="3" name="Title 2"/>
          <p:cNvSpPr>
            <a:spLocks noGrp="1"/>
          </p:cNvSpPr>
          <p:nvPr>
            <p:ph type="title"/>
          </p:nvPr>
        </p:nvSpPr>
        <p:spPr/>
        <p:txBody>
          <a:bodyPr>
            <a:normAutofit fontScale="90000"/>
          </a:bodyPr>
          <a:lstStyle/>
          <a:p>
            <a:r>
              <a:rPr lang="en-AU" dirty="0" smtClean="0">
                <a:solidFill>
                  <a:schemeClr val="tx1"/>
                </a:solidFill>
              </a:rPr>
              <a:t>Chemical effects of electric current</a:t>
            </a:r>
            <a:endParaRPr lang="en-AU" dirty="0">
              <a:solidFill>
                <a:schemeClr val="tx1"/>
              </a:solidFill>
            </a:endParaRPr>
          </a:p>
        </p:txBody>
      </p:sp>
      <p:pic>
        <p:nvPicPr>
          <p:cNvPr id="18434" name="Picture 2" descr="D:\imagelibrary\images\Section 1\Fig01-74.jpg"/>
          <p:cNvPicPr>
            <a:picLocks noChangeAspect="1" noChangeArrowheads="1"/>
          </p:cNvPicPr>
          <p:nvPr/>
        </p:nvPicPr>
        <p:blipFill>
          <a:blip r:embed="rId2" cstate="print"/>
          <a:srcRect/>
          <a:stretch>
            <a:fillRect/>
          </a:stretch>
        </p:blipFill>
        <p:spPr bwMode="auto">
          <a:xfrm>
            <a:off x="500034" y="4214818"/>
            <a:ext cx="2571768" cy="1955577"/>
          </a:xfrm>
          <a:prstGeom prst="rect">
            <a:avLst/>
          </a:prstGeom>
          <a:noFill/>
        </p:spPr>
      </p:pic>
      <p:pic>
        <p:nvPicPr>
          <p:cNvPr id="18436" name="Picture 4" descr="D:\imagelibrary\images\Section 1\Fig01-75.jpg"/>
          <p:cNvPicPr>
            <a:picLocks noChangeAspect="1" noChangeArrowheads="1"/>
          </p:cNvPicPr>
          <p:nvPr/>
        </p:nvPicPr>
        <p:blipFill>
          <a:blip r:embed="rId3" cstate="print"/>
          <a:srcRect/>
          <a:stretch>
            <a:fillRect/>
          </a:stretch>
        </p:blipFill>
        <p:spPr bwMode="auto">
          <a:xfrm>
            <a:off x="3071802" y="4214818"/>
            <a:ext cx="2346911" cy="1974226"/>
          </a:xfrm>
          <a:prstGeom prst="rect">
            <a:avLst/>
          </a:prstGeom>
          <a:noFill/>
        </p:spPr>
      </p:pic>
      <p:pic>
        <p:nvPicPr>
          <p:cNvPr id="18438" name="Picture 6" descr="D:\imagelibrary\images\Section 1\Fig01-77.jpg"/>
          <p:cNvPicPr>
            <a:picLocks noChangeAspect="1" noChangeArrowheads="1"/>
          </p:cNvPicPr>
          <p:nvPr/>
        </p:nvPicPr>
        <p:blipFill>
          <a:blip r:embed="rId4"/>
          <a:srcRect/>
          <a:stretch>
            <a:fillRect/>
          </a:stretch>
        </p:blipFill>
        <p:spPr bwMode="auto">
          <a:xfrm>
            <a:off x="5572132" y="4500570"/>
            <a:ext cx="3286148" cy="1355065"/>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4972056" cy="4525963"/>
          </a:xfrm>
        </p:spPr>
        <p:txBody>
          <a:bodyPr/>
          <a:lstStyle/>
          <a:p>
            <a:r>
              <a:rPr lang="en-AU" dirty="0" smtClean="0"/>
              <a:t>The Voltaic cell:</a:t>
            </a:r>
          </a:p>
          <a:p>
            <a:pPr lvl="2"/>
            <a:r>
              <a:rPr lang="en-AU" dirty="0" smtClean="0"/>
              <a:t>Two main types – primary and secondary</a:t>
            </a:r>
          </a:p>
          <a:p>
            <a:pPr lvl="2"/>
            <a:r>
              <a:rPr lang="en-AU" dirty="0" smtClean="0"/>
              <a:t>A primary cell is made up of two different metals immersed in an acidic or alkaline electrolyte (usually liquid)</a:t>
            </a:r>
          </a:p>
          <a:p>
            <a:pPr lvl="2"/>
            <a:r>
              <a:rPr lang="en-AU" dirty="0" smtClean="0"/>
              <a:t>A battery is made up of these electrical cells.</a:t>
            </a:r>
          </a:p>
          <a:p>
            <a:pPr lvl="2"/>
            <a:r>
              <a:rPr lang="en-AU" dirty="0" smtClean="0"/>
              <a:t>Anode – positive electrode</a:t>
            </a:r>
          </a:p>
          <a:p>
            <a:pPr lvl="2"/>
            <a:r>
              <a:rPr lang="en-AU" dirty="0" smtClean="0"/>
              <a:t>Cathode – negative electrode</a:t>
            </a:r>
          </a:p>
          <a:p>
            <a:pPr lvl="2"/>
            <a:endParaRPr lang="en-AU" dirty="0"/>
          </a:p>
        </p:txBody>
      </p:sp>
      <p:sp>
        <p:nvSpPr>
          <p:cNvPr id="4" name="Title 2"/>
          <p:cNvSpPr>
            <a:spLocks noGrp="1"/>
          </p:cNvSpPr>
          <p:nvPr>
            <p:ph type="title"/>
          </p:nvPr>
        </p:nvSpPr>
        <p:spPr/>
        <p:txBody>
          <a:bodyPr>
            <a:normAutofit fontScale="90000"/>
          </a:bodyPr>
          <a:lstStyle/>
          <a:p>
            <a:pPr algn="ctr"/>
            <a:r>
              <a:rPr lang="en-AU" dirty="0" smtClean="0">
                <a:solidFill>
                  <a:schemeClr val="tx1"/>
                </a:solidFill>
              </a:rPr>
              <a:t>Chemical effects of electric current cont.</a:t>
            </a:r>
            <a:endParaRPr lang="en-AU" dirty="0">
              <a:solidFill>
                <a:schemeClr val="tx1"/>
              </a:solidFill>
            </a:endParaRPr>
          </a:p>
        </p:txBody>
      </p:sp>
      <p:pic>
        <p:nvPicPr>
          <p:cNvPr id="19458" name="Picture 2" descr="D:\imagelibrary\images\Section 1\Fig01-87.jpg"/>
          <p:cNvPicPr>
            <a:picLocks noChangeAspect="1" noChangeArrowheads="1"/>
          </p:cNvPicPr>
          <p:nvPr/>
        </p:nvPicPr>
        <p:blipFill>
          <a:blip r:embed="rId2"/>
          <a:srcRect/>
          <a:stretch>
            <a:fillRect/>
          </a:stretch>
        </p:blipFill>
        <p:spPr bwMode="auto">
          <a:xfrm>
            <a:off x="5357818" y="1285861"/>
            <a:ext cx="3786182" cy="2957286"/>
          </a:xfrm>
          <a:prstGeom prst="rect">
            <a:avLst/>
          </a:prstGeom>
          <a:noFill/>
        </p:spPr>
      </p:pic>
      <p:pic>
        <p:nvPicPr>
          <p:cNvPr id="19460" name="Picture 4" descr="D:\imagelibrary\images\Section 1\Fig01-88.jpg"/>
          <p:cNvPicPr>
            <a:picLocks noChangeAspect="1" noChangeArrowheads="1"/>
          </p:cNvPicPr>
          <p:nvPr/>
        </p:nvPicPr>
        <p:blipFill>
          <a:blip r:embed="rId3"/>
          <a:srcRect/>
          <a:stretch>
            <a:fillRect/>
          </a:stretch>
        </p:blipFill>
        <p:spPr bwMode="auto">
          <a:xfrm>
            <a:off x="5400664" y="4145667"/>
            <a:ext cx="3743336" cy="2712333"/>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The effects on the human body are related to:</a:t>
            </a:r>
          </a:p>
          <a:p>
            <a:pPr lvl="3"/>
            <a:r>
              <a:rPr lang="en-AU" b="1" dirty="0" smtClean="0"/>
              <a:t>The amount of current</a:t>
            </a:r>
          </a:p>
          <a:p>
            <a:pPr lvl="3"/>
            <a:r>
              <a:rPr lang="en-AU" b="1" dirty="0" smtClean="0"/>
              <a:t>The current path</a:t>
            </a:r>
          </a:p>
          <a:p>
            <a:pPr lvl="3"/>
            <a:r>
              <a:rPr lang="en-AU" b="1" dirty="0" smtClean="0"/>
              <a:t>The duration of current flow</a:t>
            </a:r>
          </a:p>
          <a:p>
            <a:pPr lvl="3"/>
            <a:r>
              <a:rPr lang="en-AU" dirty="0" smtClean="0"/>
              <a:t>The type of circuit with which the contact is made</a:t>
            </a:r>
          </a:p>
          <a:p>
            <a:pPr lvl="3"/>
            <a:r>
              <a:rPr lang="en-AU" dirty="0" smtClean="0"/>
              <a:t>The voltage of the circuit</a:t>
            </a:r>
          </a:p>
          <a:p>
            <a:pPr lvl="3"/>
            <a:r>
              <a:rPr lang="en-AU" dirty="0" smtClean="0"/>
              <a:t>The resistance of the human body.</a:t>
            </a:r>
          </a:p>
          <a:p>
            <a:pPr lvl="3"/>
            <a:endParaRPr lang="en-AU" dirty="0" smtClean="0"/>
          </a:p>
          <a:p>
            <a:r>
              <a:rPr lang="en-AU" dirty="0" smtClean="0"/>
              <a:t>The Electrical Safety act makes compliance with the electrical standard (AS/NZS-3000:2007) mandatory.</a:t>
            </a:r>
            <a:endParaRPr lang="en-AU" dirty="0"/>
          </a:p>
        </p:txBody>
      </p:sp>
      <p:sp>
        <p:nvSpPr>
          <p:cNvPr id="3" name="Title 2"/>
          <p:cNvSpPr>
            <a:spLocks noGrp="1"/>
          </p:cNvSpPr>
          <p:nvPr>
            <p:ph type="title"/>
          </p:nvPr>
        </p:nvSpPr>
        <p:spPr/>
        <p:txBody>
          <a:bodyPr>
            <a:normAutofit fontScale="90000"/>
          </a:bodyPr>
          <a:lstStyle/>
          <a:p>
            <a:pPr algn="ctr"/>
            <a:r>
              <a:rPr lang="en-AU" dirty="0" smtClean="0">
                <a:solidFill>
                  <a:schemeClr val="tx1"/>
                </a:solidFill>
              </a:rPr>
              <a:t>Physiological effects of an electric current.</a:t>
            </a:r>
            <a:endParaRPr lang="en-AU" dirty="0">
              <a:solidFill>
                <a:schemeClr val="tx1"/>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55000" lnSpcReduction="20000"/>
          </a:bodyPr>
          <a:lstStyle/>
          <a:p>
            <a:r>
              <a:rPr lang="en-AU" dirty="0" smtClean="0"/>
              <a:t>“</a:t>
            </a:r>
            <a:r>
              <a:rPr lang="en-AU" sz="4300" dirty="0" smtClean="0"/>
              <a:t>Electrician’s Bible</a:t>
            </a:r>
            <a:r>
              <a:rPr lang="en-AU" dirty="0" smtClean="0"/>
              <a:t>”</a:t>
            </a:r>
          </a:p>
          <a:p>
            <a:endParaRPr lang="en-AU" dirty="0" smtClean="0"/>
          </a:p>
          <a:p>
            <a:endParaRPr lang="en-AU" dirty="0" smtClean="0"/>
          </a:p>
          <a:p>
            <a:endParaRPr lang="en-AU" dirty="0" smtClean="0"/>
          </a:p>
          <a:p>
            <a:endParaRPr lang="en-AU" dirty="0" smtClean="0"/>
          </a:p>
          <a:p>
            <a:r>
              <a:rPr lang="en-AU" dirty="0" smtClean="0"/>
              <a:t>1.1 SCOPE</a:t>
            </a:r>
          </a:p>
          <a:p>
            <a:pPr>
              <a:buNone/>
            </a:pPr>
            <a:r>
              <a:rPr lang="en-AU" dirty="0" smtClean="0"/>
              <a:t>This Standard sets out requirements for the design, construction and</a:t>
            </a:r>
          </a:p>
          <a:p>
            <a:pPr>
              <a:buNone/>
            </a:pPr>
            <a:r>
              <a:rPr lang="en-AU" dirty="0" smtClean="0"/>
              <a:t>verification of electrical installations, including the selection and</a:t>
            </a:r>
          </a:p>
          <a:p>
            <a:pPr>
              <a:buNone/>
            </a:pPr>
            <a:r>
              <a:rPr lang="en-AU" dirty="0" smtClean="0"/>
              <a:t>installation of electrical equipment forming part of such electrical</a:t>
            </a:r>
          </a:p>
          <a:p>
            <a:pPr>
              <a:buNone/>
            </a:pPr>
            <a:r>
              <a:rPr lang="en-AU" dirty="0" smtClean="0"/>
              <a:t>installations.</a:t>
            </a:r>
          </a:p>
          <a:p>
            <a:pPr>
              <a:buNone/>
            </a:pPr>
            <a:r>
              <a:rPr lang="en-AU" dirty="0" smtClean="0"/>
              <a:t>These requirements are intended to protect persons, livestock, and</a:t>
            </a:r>
          </a:p>
          <a:p>
            <a:pPr>
              <a:buNone/>
            </a:pPr>
            <a:r>
              <a:rPr lang="en-AU" dirty="0" smtClean="0"/>
              <a:t>property from electric shock, fire and physical injury hazards that may</a:t>
            </a:r>
          </a:p>
          <a:p>
            <a:pPr>
              <a:buNone/>
            </a:pPr>
            <a:r>
              <a:rPr lang="en-AU" dirty="0" smtClean="0"/>
              <a:t>arise from an electrical installation that is used with reasonable care</a:t>
            </a:r>
          </a:p>
          <a:p>
            <a:pPr>
              <a:buNone/>
            </a:pPr>
            <a:r>
              <a:rPr lang="en-AU" dirty="0" smtClean="0"/>
              <a:t>and with due regard to the intended purpose of the electrical</a:t>
            </a:r>
          </a:p>
          <a:p>
            <a:pPr>
              <a:buNone/>
            </a:pPr>
            <a:r>
              <a:rPr lang="en-AU" dirty="0" smtClean="0"/>
              <a:t>installation.</a:t>
            </a:r>
          </a:p>
          <a:p>
            <a:pPr>
              <a:buNone/>
            </a:pPr>
            <a:r>
              <a:rPr lang="en-AU" dirty="0" smtClean="0"/>
              <a:t>In addition, guidance is provided so that the electrical installation will</a:t>
            </a:r>
          </a:p>
          <a:p>
            <a:pPr>
              <a:buNone/>
            </a:pPr>
            <a:r>
              <a:rPr lang="en-AU" dirty="0" smtClean="0"/>
              <a:t>function correctly for the purpose intended</a:t>
            </a:r>
            <a:endParaRPr lang="en-AU" dirty="0"/>
          </a:p>
        </p:txBody>
      </p:sp>
      <p:sp>
        <p:nvSpPr>
          <p:cNvPr id="3" name="Title 2"/>
          <p:cNvSpPr>
            <a:spLocks noGrp="1"/>
          </p:cNvSpPr>
          <p:nvPr>
            <p:ph type="title"/>
          </p:nvPr>
        </p:nvSpPr>
        <p:spPr/>
        <p:txBody>
          <a:bodyPr>
            <a:normAutofit fontScale="90000"/>
          </a:bodyPr>
          <a:lstStyle/>
          <a:p>
            <a:pPr algn="ctr"/>
            <a:r>
              <a:rPr lang="en-AU" dirty="0" smtClean="0">
                <a:solidFill>
                  <a:schemeClr val="tx1"/>
                </a:solidFill>
              </a:rPr>
              <a:t>AS/NZS 3000:2007 – Wiring Rules</a:t>
            </a:r>
            <a:endParaRPr lang="en-AU" dirty="0">
              <a:solidFill>
                <a:schemeClr val="tx1"/>
              </a:solidFill>
            </a:endParaRPr>
          </a:p>
        </p:txBody>
      </p:sp>
      <p:pic>
        <p:nvPicPr>
          <p:cNvPr id="20482" name="Picture 2" descr="P:\D.C. systems\3000-2007.jpg"/>
          <p:cNvPicPr>
            <a:picLocks noChangeAspect="1" noChangeArrowheads="1"/>
          </p:cNvPicPr>
          <p:nvPr/>
        </p:nvPicPr>
        <p:blipFill>
          <a:blip r:embed="rId2"/>
          <a:srcRect/>
          <a:stretch>
            <a:fillRect/>
          </a:stretch>
        </p:blipFill>
        <p:spPr bwMode="auto">
          <a:xfrm>
            <a:off x="7691860" y="1071546"/>
            <a:ext cx="1452140" cy="1857388"/>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1.5 FUNDAMENTAL PRINCIPLES</a:t>
            </a:r>
          </a:p>
          <a:p>
            <a:r>
              <a:rPr lang="en-AU" dirty="0" smtClean="0"/>
              <a:t>1.5.1 Protection against dangers and damage</a:t>
            </a:r>
          </a:p>
          <a:p>
            <a:pPr>
              <a:buNone/>
            </a:pPr>
            <a:r>
              <a:rPr lang="en-AU" dirty="0" smtClean="0"/>
              <a:t>The requirements of this Standard are intended to ensure the safety of persons, livestock, and property against dangers and damage that may arise in the reasonable use of electrical installations.</a:t>
            </a:r>
          </a:p>
          <a:p>
            <a:pPr>
              <a:buNone/>
            </a:pPr>
            <a:endParaRPr lang="en-AU" dirty="0"/>
          </a:p>
        </p:txBody>
      </p:sp>
      <p:sp>
        <p:nvSpPr>
          <p:cNvPr id="4" name="Title 2"/>
          <p:cNvSpPr>
            <a:spLocks noGrp="1"/>
          </p:cNvSpPr>
          <p:nvPr>
            <p:ph type="title"/>
          </p:nvPr>
        </p:nvSpPr>
        <p:spPr/>
        <p:txBody>
          <a:bodyPr>
            <a:normAutofit fontScale="90000"/>
          </a:bodyPr>
          <a:lstStyle/>
          <a:p>
            <a:pPr algn="ctr"/>
            <a:r>
              <a:rPr lang="en-AU" dirty="0" smtClean="0">
                <a:solidFill>
                  <a:schemeClr val="tx1"/>
                </a:solidFill>
              </a:rPr>
              <a:t>AS/NZS 3000:2007 – Wiring Rules</a:t>
            </a:r>
            <a:endParaRPr lang="en-AU" dirty="0">
              <a:solidFill>
                <a:schemeClr val="tx1"/>
              </a:solidFill>
            </a:endParaRPr>
          </a:p>
        </p:txBody>
      </p:sp>
      <p:pic>
        <p:nvPicPr>
          <p:cNvPr id="21506" name="Picture 2" descr="P:\D.C. systems\warning_electrician_till_death_decal.jpg"/>
          <p:cNvPicPr>
            <a:picLocks noChangeAspect="1" noChangeArrowheads="1"/>
          </p:cNvPicPr>
          <p:nvPr/>
        </p:nvPicPr>
        <p:blipFill>
          <a:blip r:embed="rId3"/>
          <a:srcRect/>
          <a:stretch>
            <a:fillRect/>
          </a:stretch>
        </p:blipFill>
        <p:spPr bwMode="auto">
          <a:xfrm>
            <a:off x="5357818" y="4321976"/>
            <a:ext cx="3338140" cy="1982017"/>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25000" lnSpcReduction="20000"/>
          </a:bodyPr>
          <a:lstStyle/>
          <a:p>
            <a:r>
              <a:rPr lang="en-AU" sz="10800" dirty="0" smtClean="0"/>
              <a:t>1.5.1 Protection against dangers and damage cont.</a:t>
            </a:r>
          </a:p>
          <a:p>
            <a:endParaRPr lang="en-AU" dirty="0" smtClean="0"/>
          </a:p>
          <a:p>
            <a:pPr>
              <a:buNone/>
            </a:pPr>
            <a:r>
              <a:rPr lang="en-AU" sz="6800" dirty="0" smtClean="0"/>
              <a:t>In electrical installations, the three major types of risk are as follows:</a:t>
            </a:r>
          </a:p>
          <a:p>
            <a:pPr>
              <a:buNone/>
            </a:pPr>
            <a:r>
              <a:rPr lang="en-AU" sz="6800" dirty="0" smtClean="0"/>
              <a:t>(a) Shock current Shock current arising from contact with parts that are live in normal service (direct contact) and contact with parts that become live under fault conditions (indirect contact).</a:t>
            </a:r>
          </a:p>
          <a:p>
            <a:pPr>
              <a:buNone/>
            </a:pPr>
            <a:r>
              <a:rPr lang="en-AU" sz="6800" dirty="0" smtClean="0"/>
              <a:t> </a:t>
            </a:r>
          </a:p>
          <a:p>
            <a:pPr>
              <a:buNone/>
            </a:pPr>
            <a:r>
              <a:rPr lang="en-AU" sz="6800" dirty="0" smtClean="0"/>
              <a:t>(b) Excessive temperatures Excessive temperatures likely to cause burns, fires and other injurious effects. Persons, fixed equipment, and fixed materials adjacent to electrical equipment shall be protected against harmful effects of heat developed by electrical equipment, or thermal radiation, particularly the following effects:</a:t>
            </a:r>
          </a:p>
          <a:p>
            <a:pPr lvl="4">
              <a:buNone/>
            </a:pPr>
            <a:r>
              <a:rPr lang="en-AU" sz="6800" dirty="0" smtClean="0"/>
              <a:t>(</a:t>
            </a:r>
            <a:r>
              <a:rPr lang="en-AU" sz="6800" dirty="0" err="1" smtClean="0"/>
              <a:t>i</a:t>
            </a:r>
            <a:r>
              <a:rPr lang="en-AU" sz="6800" dirty="0" smtClean="0"/>
              <a:t>) combustion or degradation of materials;</a:t>
            </a:r>
          </a:p>
          <a:p>
            <a:pPr lvl="4">
              <a:buNone/>
            </a:pPr>
            <a:r>
              <a:rPr lang="en-AU" sz="6800" dirty="0" smtClean="0"/>
              <a:t>(ii) risk of burns;</a:t>
            </a:r>
          </a:p>
          <a:p>
            <a:pPr lvl="4">
              <a:buNone/>
            </a:pPr>
            <a:r>
              <a:rPr lang="en-AU" sz="6800" dirty="0" smtClean="0"/>
              <a:t>(iii) impairment of the safe function of installed equipment.</a:t>
            </a:r>
          </a:p>
          <a:p>
            <a:pPr lvl="4">
              <a:buNone/>
            </a:pPr>
            <a:endParaRPr lang="en-AU" sz="6800" dirty="0" smtClean="0"/>
          </a:p>
          <a:p>
            <a:pPr>
              <a:buNone/>
            </a:pPr>
            <a:r>
              <a:rPr lang="en-AU" sz="6800" dirty="0" smtClean="0"/>
              <a:t>(c) Explosive atmospheres Equipment installed in areas where explosive gases or dusts may be present shall provide protection against the ignition of such gases or dusts.</a:t>
            </a:r>
          </a:p>
          <a:p>
            <a:pPr>
              <a:buNone/>
            </a:pPr>
            <a:endParaRPr lang="en-AU" sz="6800" dirty="0" smtClean="0"/>
          </a:p>
          <a:p>
            <a:pPr>
              <a:buNone/>
            </a:pPr>
            <a:endParaRPr lang="en-AU" sz="3400" dirty="0" smtClean="0"/>
          </a:p>
        </p:txBody>
      </p:sp>
      <p:sp>
        <p:nvSpPr>
          <p:cNvPr id="4" name="Title 2"/>
          <p:cNvSpPr>
            <a:spLocks noGrp="1"/>
          </p:cNvSpPr>
          <p:nvPr>
            <p:ph type="title"/>
          </p:nvPr>
        </p:nvSpPr>
        <p:spPr/>
        <p:txBody>
          <a:bodyPr>
            <a:normAutofit fontScale="90000"/>
          </a:bodyPr>
          <a:lstStyle/>
          <a:p>
            <a:pPr algn="ctr"/>
            <a:r>
              <a:rPr lang="en-AU" dirty="0" smtClean="0">
                <a:solidFill>
                  <a:schemeClr val="tx1"/>
                </a:solidFill>
              </a:rPr>
              <a:t>AS/NZS 3000:2007 – Wiring Rules</a:t>
            </a:r>
            <a:endParaRPr lang="en-AU" dirty="0">
              <a:solidFill>
                <a:schemeClr val="tx1"/>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Direct contact – Basic protection – contact with live parts under “normal” conditions</a:t>
            </a:r>
            <a:endParaRPr lang="en-AU" dirty="0"/>
          </a:p>
        </p:txBody>
      </p:sp>
      <p:sp>
        <p:nvSpPr>
          <p:cNvPr id="4" name="Title 2"/>
          <p:cNvSpPr>
            <a:spLocks noGrp="1"/>
          </p:cNvSpPr>
          <p:nvPr>
            <p:ph type="title"/>
          </p:nvPr>
        </p:nvSpPr>
        <p:spPr/>
        <p:txBody>
          <a:bodyPr>
            <a:normAutofit fontScale="90000"/>
          </a:bodyPr>
          <a:lstStyle/>
          <a:p>
            <a:pPr algn="ctr"/>
            <a:r>
              <a:rPr lang="en-AU" dirty="0" smtClean="0">
                <a:solidFill>
                  <a:schemeClr val="tx1"/>
                </a:solidFill>
              </a:rPr>
              <a:t>AS/NZS 3000:2007 – Wiring Rules</a:t>
            </a:r>
            <a:endParaRPr lang="en-AU" dirty="0">
              <a:solidFill>
                <a:schemeClr val="tx1"/>
              </a:solidFill>
            </a:endParaRPr>
          </a:p>
        </p:txBody>
      </p:sp>
      <p:pic>
        <p:nvPicPr>
          <p:cNvPr id="22530" name="Picture 2" descr="D:\imagelibrary\images\Section 1\Fig01-115.jpg"/>
          <p:cNvPicPr>
            <a:picLocks noChangeAspect="1" noChangeArrowheads="1"/>
          </p:cNvPicPr>
          <p:nvPr/>
        </p:nvPicPr>
        <p:blipFill>
          <a:blip r:embed="rId2"/>
          <a:srcRect/>
          <a:stretch>
            <a:fillRect/>
          </a:stretch>
        </p:blipFill>
        <p:spPr bwMode="auto">
          <a:xfrm>
            <a:off x="2143108" y="2500306"/>
            <a:ext cx="6215106" cy="3976615"/>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buNone/>
            </a:pPr>
            <a:r>
              <a:rPr lang="en-AU" dirty="0" smtClean="0"/>
              <a:t>1.5.3 Protection against electric shock</a:t>
            </a:r>
          </a:p>
          <a:p>
            <a:pPr>
              <a:buNone/>
            </a:pPr>
            <a:r>
              <a:rPr lang="en-AU" dirty="0" smtClean="0"/>
              <a:t>1.5.3.1 Scope</a:t>
            </a:r>
          </a:p>
          <a:p>
            <a:pPr>
              <a:buNone/>
            </a:pPr>
            <a:r>
              <a:rPr lang="en-AU" dirty="0" smtClean="0"/>
              <a:t>Protection shall be provided against shock current arising from contact with parts that are live in normal service (direct contact) or parts that become live under fault conditions (indirect contact).</a:t>
            </a:r>
          </a:p>
          <a:p>
            <a:pPr>
              <a:buNone/>
            </a:pPr>
            <a:r>
              <a:rPr lang="en-AU" dirty="0" smtClean="0"/>
              <a:t>Therefore, live parts must not be accessible and accessible conductive parts must not be live, neither under normal conditions nor under single fault conditions.</a:t>
            </a:r>
            <a:endParaRPr lang="en-AU" dirty="0"/>
          </a:p>
        </p:txBody>
      </p:sp>
      <p:sp>
        <p:nvSpPr>
          <p:cNvPr id="4" name="Title 2"/>
          <p:cNvSpPr>
            <a:spLocks noGrp="1"/>
          </p:cNvSpPr>
          <p:nvPr>
            <p:ph type="title"/>
          </p:nvPr>
        </p:nvSpPr>
        <p:spPr/>
        <p:txBody>
          <a:bodyPr>
            <a:normAutofit fontScale="90000"/>
          </a:bodyPr>
          <a:lstStyle/>
          <a:p>
            <a:pPr algn="ctr"/>
            <a:r>
              <a:rPr lang="en-AU" dirty="0" smtClean="0">
                <a:solidFill>
                  <a:schemeClr val="tx1"/>
                </a:solidFill>
              </a:rPr>
              <a:t>AS/NZS 3000:2007 – Wiring Rules</a:t>
            </a:r>
            <a:endParaRPr lang="en-AU" dirty="0">
              <a:solidFill>
                <a:schemeClr val="tx1"/>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82" name="Picture 10" descr="http://upload.wikimedia.org/wikipedia/commons/1/1c/Power_pole.jpg"/>
          <p:cNvPicPr>
            <a:picLocks noChangeAspect="1" noChangeArrowheads="1"/>
          </p:cNvPicPr>
          <p:nvPr/>
        </p:nvPicPr>
        <p:blipFill>
          <a:blip r:embed="rId2" cstate="print"/>
          <a:srcRect/>
          <a:stretch>
            <a:fillRect/>
          </a:stretch>
        </p:blipFill>
        <p:spPr bwMode="auto">
          <a:xfrm>
            <a:off x="5715008" y="5524491"/>
            <a:ext cx="2000264" cy="1333509"/>
          </a:xfrm>
          <a:prstGeom prst="rect">
            <a:avLst/>
          </a:prstGeom>
          <a:noFill/>
        </p:spPr>
      </p:pic>
      <p:sp>
        <p:nvSpPr>
          <p:cNvPr id="2" name="Content Placeholder 1"/>
          <p:cNvSpPr>
            <a:spLocks noGrp="1"/>
          </p:cNvSpPr>
          <p:nvPr>
            <p:ph idx="1"/>
          </p:nvPr>
        </p:nvSpPr>
        <p:spPr/>
        <p:txBody>
          <a:bodyPr>
            <a:normAutofit fontScale="55000" lnSpcReduction="20000"/>
          </a:bodyPr>
          <a:lstStyle/>
          <a:p>
            <a:pPr>
              <a:buNone/>
            </a:pPr>
            <a:r>
              <a:rPr lang="en-AU" sz="3600" dirty="0" smtClean="0"/>
              <a:t>1.5.4 Basic protection (protection against direct contact)</a:t>
            </a:r>
          </a:p>
          <a:p>
            <a:pPr>
              <a:buNone/>
            </a:pPr>
            <a:r>
              <a:rPr lang="en-AU" dirty="0" smtClean="0"/>
              <a:t>1.5.4.1 General</a:t>
            </a:r>
          </a:p>
          <a:p>
            <a:pPr>
              <a:buNone/>
            </a:pPr>
            <a:r>
              <a:rPr lang="en-AU" dirty="0" smtClean="0"/>
              <a:t>Protection shall be provided against dangers that may arise from contact with parts of the electrical installation that are live in normal service.</a:t>
            </a:r>
          </a:p>
          <a:p>
            <a:pPr>
              <a:buNone/>
            </a:pPr>
            <a:r>
              <a:rPr lang="en-AU" dirty="0" smtClean="0"/>
              <a:t>1.5.4.2 Methods of protection</a:t>
            </a:r>
          </a:p>
          <a:p>
            <a:pPr>
              <a:buNone/>
            </a:pPr>
            <a:r>
              <a:rPr lang="en-AU" dirty="0" smtClean="0"/>
              <a:t>Basic protection shall be provided by one or any combination of the</a:t>
            </a:r>
          </a:p>
          <a:p>
            <a:pPr>
              <a:buNone/>
            </a:pPr>
            <a:r>
              <a:rPr lang="en-AU" dirty="0" smtClean="0"/>
              <a:t>following methods:</a:t>
            </a:r>
          </a:p>
          <a:p>
            <a:pPr>
              <a:buNone/>
            </a:pPr>
            <a:r>
              <a:rPr lang="en-AU" dirty="0" smtClean="0"/>
              <a:t>(a) Insulation, in accordance with Clause 1.5.4.3.</a:t>
            </a:r>
          </a:p>
          <a:p>
            <a:pPr>
              <a:buNone/>
            </a:pPr>
            <a:endParaRPr lang="en-AU" dirty="0" smtClean="0"/>
          </a:p>
          <a:p>
            <a:pPr>
              <a:buNone/>
            </a:pPr>
            <a:r>
              <a:rPr lang="en-AU" dirty="0" smtClean="0"/>
              <a:t>(b) Barriers or enclosures, in accordance with Clause 1.5.4.4.</a:t>
            </a:r>
          </a:p>
          <a:p>
            <a:pPr>
              <a:buNone/>
            </a:pPr>
            <a:endParaRPr lang="en-AU" dirty="0" smtClean="0"/>
          </a:p>
          <a:p>
            <a:pPr>
              <a:buNone/>
            </a:pPr>
            <a:r>
              <a:rPr lang="en-AU" dirty="0" smtClean="0"/>
              <a:t>(c) Obstacles, in accordance with Clause 1.5.4.5.</a:t>
            </a:r>
          </a:p>
          <a:p>
            <a:pPr>
              <a:buNone/>
            </a:pPr>
            <a:endParaRPr lang="en-AU" dirty="0" smtClean="0"/>
          </a:p>
          <a:p>
            <a:pPr>
              <a:buNone/>
            </a:pPr>
            <a:r>
              <a:rPr lang="en-AU" dirty="0" smtClean="0"/>
              <a:t>(d) Placing out of reach, in accordance with Clause 1.5.4.6.</a:t>
            </a:r>
          </a:p>
          <a:p>
            <a:pPr>
              <a:buNone/>
            </a:pPr>
            <a:endParaRPr lang="en-AU" dirty="0" smtClean="0"/>
          </a:p>
          <a:p>
            <a:pPr>
              <a:buNone/>
            </a:pPr>
            <a:r>
              <a:rPr lang="en-AU" dirty="0" err="1" smtClean="0"/>
              <a:t>RCDs</a:t>
            </a:r>
            <a:r>
              <a:rPr lang="en-AU" dirty="0" smtClean="0"/>
              <a:t> are not recognized as a sole means of basic protection against</a:t>
            </a:r>
          </a:p>
          <a:p>
            <a:pPr>
              <a:buNone/>
            </a:pPr>
            <a:r>
              <a:rPr lang="en-AU" dirty="0" smtClean="0"/>
              <a:t>contact with live parts but may be used to augment one of the above</a:t>
            </a:r>
          </a:p>
          <a:p>
            <a:pPr>
              <a:buNone/>
            </a:pPr>
            <a:r>
              <a:rPr lang="en-AU" dirty="0" smtClean="0"/>
              <a:t>methods.</a:t>
            </a:r>
            <a:endParaRPr lang="en-AU" dirty="0"/>
          </a:p>
        </p:txBody>
      </p:sp>
      <p:pic>
        <p:nvPicPr>
          <p:cNvPr id="28676" name="Picture 4" descr="P:\D.C. systems\300MM2%20VSD%20EMC%20CABLE.jpg"/>
          <p:cNvPicPr>
            <a:picLocks noChangeAspect="1" noChangeArrowheads="1"/>
          </p:cNvPicPr>
          <p:nvPr/>
        </p:nvPicPr>
        <p:blipFill>
          <a:blip r:embed="rId3" cstate="print"/>
          <a:srcRect/>
          <a:stretch>
            <a:fillRect/>
          </a:stretch>
        </p:blipFill>
        <p:spPr bwMode="auto">
          <a:xfrm>
            <a:off x="7215206" y="2285992"/>
            <a:ext cx="1571636" cy="1178727"/>
          </a:xfrm>
          <a:prstGeom prst="rect">
            <a:avLst/>
          </a:prstGeom>
          <a:noFill/>
        </p:spPr>
      </p:pic>
      <p:sp>
        <p:nvSpPr>
          <p:cNvPr id="4" name="Title 2"/>
          <p:cNvSpPr>
            <a:spLocks noGrp="1"/>
          </p:cNvSpPr>
          <p:nvPr>
            <p:ph type="title"/>
          </p:nvPr>
        </p:nvSpPr>
        <p:spPr/>
        <p:txBody>
          <a:bodyPr>
            <a:normAutofit fontScale="90000"/>
          </a:bodyPr>
          <a:lstStyle/>
          <a:p>
            <a:pPr algn="ctr"/>
            <a:r>
              <a:rPr lang="en-AU" dirty="0" smtClean="0">
                <a:solidFill>
                  <a:schemeClr val="tx1"/>
                </a:solidFill>
              </a:rPr>
              <a:t>AS/NZS 3000:2007 – Wiring Rules</a:t>
            </a:r>
            <a:endParaRPr lang="en-AU" dirty="0">
              <a:solidFill>
                <a:schemeClr val="tx1"/>
              </a:solidFill>
            </a:endParaRPr>
          </a:p>
        </p:txBody>
      </p:sp>
      <p:pic>
        <p:nvPicPr>
          <p:cNvPr id="28679" name="Picture 7" descr="http://www.tec-solutions.com.au/images/large/large_switch.jpg"/>
          <p:cNvPicPr>
            <a:picLocks noChangeAspect="1" noChangeArrowheads="1"/>
          </p:cNvPicPr>
          <p:nvPr/>
        </p:nvPicPr>
        <p:blipFill>
          <a:blip r:embed="rId4" cstate="print"/>
          <a:srcRect/>
          <a:stretch>
            <a:fillRect/>
          </a:stretch>
        </p:blipFill>
        <p:spPr bwMode="auto">
          <a:xfrm>
            <a:off x="6215074" y="3643314"/>
            <a:ext cx="1439557" cy="1143008"/>
          </a:xfrm>
          <a:prstGeom prst="rect">
            <a:avLst/>
          </a:prstGeom>
          <a:noFill/>
        </p:spPr>
      </p:pic>
      <p:pic>
        <p:nvPicPr>
          <p:cNvPr id="28680" name="Picture 8" descr="P:\D.C. systems\high-voltage-fence.jpg"/>
          <p:cNvPicPr>
            <a:picLocks noChangeAspect="1" noChangeArrowheads="1"/>
          </p:cNvPicPr>
          <p:nvPr/>
        </p:nvPicPr>
        <p:blipFill>
          <a:blip r:embed="rId5"/>
          <a:srcRect/>
          <a:stretch>
            <a:fillRect/>
          </a:stretch>
        </p:blipFill>
        <p:spPr bwMode="auto">
          <a:xfrm>
            <a:off x="7786678" y="3714752"/>
            <a:ext cx="1357322" cy="1809763"/>
          </a:xfrm>
          <a:prstGeom prst="rect">
            <a:avLst/>
          </a:prstGeom>
          <a:noFill/>
        </p:spPr>
      </p:pic>
      <p:pic>
        <p:nvPicPr>
          <p:cNvPr id="12" name="Picture 2" descr="P:\D.C. systems\danger_lineman_resized_thmbnl.jpg"/>
          <p:cNvPicPr>
            <a:picLocks noChangeAspect="1" noChangeArrowheads="1"/>
          </p:cNvPicPr>
          <p:nvPr/>
        </p:nvPicPr>
        <p:blipFill>
          <a:blip r:embed="rId6"/>
          <a:srcRect/>
          <a:stretch>
            <a:fillRect/>
          </a:stretch>
        </p:blipFill>
        <p:spPr bwMode="auto">
          <a:xfrm>
            <a:off x="3428992" y="5778500"/>
            <a:ext cx="1905000" cy="10795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67524"/>
          </a:xfrm>
        </p:spPr>
        <p:txBody>
          <a:bodyPr>
            <a:normAutofit/>
          </a:bodyPr>
          <a:lstStyle/>
          <a:p>
            <a:pPr algn="ctr"/>
            <a:r>
              <a:rPr lang="en-AU" dirty="0" smtClean="0"/>
              <a:t>Enter The Atom</a:t>
            </a:r>
            <a:endParaRPr lang="en-AU" dirty="0"/>
          </a:p>
        </p:txBody>
      </p:sp>
      <p:sp>
        <p:nvSpPr>
          <p:cNvPr id="3" name="Content Placeholder 2"/>
          <p:cNvSpPr>
            <a:spLocks noGrp="1"/>
          </p:cNvSpPr>
          <p:nvPr>
            <p:ph idx="1"/>
          </p:nvPr>
        </p:nvSpPr>
        <p:spPr>
          <a:xfrm>
            <a:off x="3286116" y="1571612"/>
            <a:ext cx="5400684" cy="4752988"/>
          </a:xfrm>
        </p:spPr>
        <p:txBody>
          <a:bodyPr>
            <a:normAutofit fontScale="77500" lnSpcReduction="20000"/>
          </a:bodyPr>
          <a:lstStyle/>
          <a:p>
            <a:r>
              <a:rPr lang="en-AU" dirty="0" smtClean="0"/>
              <a:t>A few minutes after the Big Bang the universe had cooled to around 1 billion degrees allowing atom nuclei to form.</a:t>
            </a:r>
          </a:p>
          <a:p>
            <a:r>
              <a:rPr lang="en-AU" dirty="0" smtClean="0"/>
              <a:t>When the universe cooled to around 3000 degrees a dense fog of electrons (negative charge) could be “captured” by the atom nucleus</a:t>
            </a:r>
          </a:p>
          <a:p>
            <a:r>
              <a:rPr lang="en-AU" dirty="0" smtClean="0"/>
              <a:t>Electrons formed by Leptons</a:t>
            </a:r>
          </a:p>
          <a:p>
            <a:r>
              <a:rPr lang="en-AU" dirty="0" smtClean="0"/>
              <a:t>In a stable atom the number of electrons equals the number of protons.</a:t>
            </a:r>
          </a:p>
          <a:p>
            <a:r>
              <a:rPr lang="en-AU" dirty="0" smtClean="0"/>
              <a:t>Atoms with an excess of electrons are “negative Ions”</a:t>
            </a:r>
          </a:p>
          <a:p>
            <a:r>
              <a:rPr lang="en-AU" dirty="0" smtClean="0"/>
              <a:t>Atoms with a deficiency of electrons are “positive Ions”</a:t>
            </a:r>
            <a:endParaRPr lang="en-AU" dirty="0"/>
          </a:p>
        </p:txBody>
      </p:sp>
      <p:pic>
        <p:nvPicPr>
          <p:cNvPr id="4098" name="Picture 2" descr="P:\D.C. systems\atom.jpg"/>
          <p:cNvPicPr>
            <a:picLocks noChangeAspect="1" noChangeArrowheads="1"/>
          </p:cNvPicPr>
          <p:nvPr/>
        </p:nvPicPr>
        <p:blipFill>
          <a:blip r:embed="rId2" cstate="print"/>
          <a:srcRect/>
          <a:stretch>
            <a:fillRect/>
          </a:stretch>
        </p:blipFill>
        <p:spPr bwMode="auto">
          <a:xfrm>
            <a:off x="285720" y="1571612"/>
            <a:ext cx="2943225" cy="3143250"/>
          </a:xfrm>
          <a:prstGeom prst="rect">
            <a:avLst/>
          </a:prstGeom>
          <a:noFill/>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Indirect contact – fault protection – contact with live parts under “fault” conditions</a:t>
            </a:r>
            <a:endParaRPr lang="en-AU" dirty="0"/>
          </a:p>
        </p:txBody>
      </p:sp>
      <p:sp>
        <p:nvSpPr>
          <p:cNvPr id="4" name="Title 2"/>
          <p:cNvSpPr>
            <a:spLocks noGrp="1"/>
          </p:cNvSpPr>
          <p:nvPr>
            <p:ph type="title"/>
          </p:nvPr>
        </p:nvSpPr>
        <p:spPr/>
        <p:txBody>
          <a:bodyPr>
            <a:normAutofit fontScale="90000"/>
          </a:bodyPr>
          <a:lstStyle/>
          <a:p>
            <a:pPr algn="ctr"/>
            <a:r>
              <a:rPr lang="en-AU" dirty="0" smtClean="0">
                <a:solidFill>
                  <a:schemeClr val="tx1"/>
                </a:solidFill>
              </a:rPr>
              <a:t>AS/NZS 3000:2007 – Wiring Rules</a:t>
            </a:r>
            <a:endParaRPr lang="en-AU" dirty="0">
              <a:solidFill>
                <a:schemeClr val="tx1"/>
              </a:solidFill>
            </a:endParaRPr>
          </a:p>
        </p:txBody>
      </p:sp>
      <p:pic>
        <p:nvPicPr>
          <p:cNvPr id="27650" name="Picture 2" descr="D:\imagelibrary\images\Section 1\Fig01-116.jpg"/>
          <p:cNvPicPr>
            <a:picLocks noChangeAspect="1" noChangeArrowheads="1"/>
          </p:cNvPicPr>
          <p:nvPr/>
        </p:nvPicPr>
        <p:blipFill>
          <a:blip r:embed="rId2"/>
          <a:srcRect/>
          <a:stretch>
            <a:fillRect/>
          </a:stretch>
        </p:blipFill>
        <p:spPr bwMode="auto">
          <a:xfrm>
            <a:off x="2143108" y="2357430"/>
            <a:ext cx="6500858" cy="4183081"/>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pPr>
              <a:buNone/>
            </a:pPr>
            <a:r>
              <a:rPr lang="en-AU" dirty="0" smtClean="0"/>
              <a:t>1.5.5 Fault protection (Protection against indirect contact)</a:t>
            </a:r>
          </a:p>
          <a:p>
            <a:pPr>
              <a:buNone/>
            </a:pPr>
            <a:r>
              <a:rPr lang="en-AU" dirty="0" smtClean="0"/>
              <a:t>1.5.5.1 General</a:t>
            </a:r>
          </a:p>
          <a:p>
            <a:pPr>
              <a:buNone/>
            </a:pPr>
            <a:r>
              <a:rPr lang="en-AU" dirty="0" smtClean="0"/>
              <a:t>Protection shall be provided against dangers that may arise from contact with exposed conductive parts that may become live under fault conditions.</a:t>
            </a:r>
          </a:p>
          <a:p>
            <a:pPr>
              <a:buNone/>
            </a:pPr>
            <a:r>
              <a:rPr lang="en-AU" dirty="0" smtClean="0"/>
              <a:t>In each part of an electrical installation, one or more methods of protection shall be applied, taking  account of the conditions of external influence.</a:t>
            </a:r>
          </a:p>
          <a:p>
            <a:pPr>
              <a:buNone/>
            </a:pPr>
            <a:r>
              <a:rPr lang="en-AU" dirty="0" smtClean="0"/>
              <a:t>The methods of protection applied in the installation shall be considered in the selection and erection of equipment.</a:t>
            </a:r>
            <a:endParaRPr lang="en-AU" dirty="0"/>
          </a:p>
        </p:txBody>
      </p:sp>
      <p:sp>
        <p:nvSpPr>
          <p:cNvPr id="4" name="Title 2"/>
          <p:cNvSpPr>
            <a:spLocks noGrp="1"/>
          </p:cNvSpPr>
          <p:nvPr>
            <p:ph type="title"/>
          </p:nvPr>
        </p:nvSpPr>
        <p:spPr/>
        <p:txBody>
          <a:bodyPr>
            <a:normAutofit fontScale="90000"/>
          </a:bodyPr>
          <a:lstStyle/>
          <a:p>
            <a:pPr algn="ctr"/>
            <a:r>
              <a:rPr lang="en-AU" dirty="0" smtClean="0">
                <a:solidFill>
                  <a:schemeClr val="tx1"/>
                </a:solidFill>
              </a:rPr>
              <a:t>AS/NZS 3000:2007 – Wiring Rules</a:t>
            </a:r>
            <a:endParaRPr lang="en-AU" dirty="0">
              <a:solidFill>
                <a:schemeClr val="tx1"/>
              </a:solidFill>
            </a:endParaRPr>
          </a:p>
        </p:txBody>
      </p:sp>
      <p:pic>
        <p:nvPicPr>
          <p:cNvPr id="30723" name="Picture 3" descr="P:\D.C. systems\NEW course\34422_qgblexvvjl_m.jpg"/>
          <p:cNvPicPr>
            <a:picLocks noChangeAspect="1" noChangeArrowheads="1"/>
          </p:cNvPicPr>
          <p:nvPr/>
        </p:nvPicPr>
        <p:blipFill>
          <a:blip r:embed="rId2"/>
          <a:srcRect/>
          <a:stretch>
            <a:fillRect/>
          </a:stretch>
        </p:blipFill>
        <p:spPr bwMode="auto">
          <a:xfrm>
            <a:off x="6143636" y="5143512"/>
            <a:ext cx="2781012" cy="1714488"/>
          </a:xfrm>
          <a:prstGeom prst="rect">
            <a:avLst/>
          </a:prstGeom>
          <a:noFill/>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P:\D.C. systems\Miniature_Circuit_Breaker_MCB_.jpg"/>
          <p:cNvPicPr>
            <a:picLocks noChangeAspect="1" noChangeArrowheads="1"/>
          </p:cNvPicPr>
          <p:nvPr/>
        </p:nvPicPr>
        <p:blipFill>
          <a:blip r:embed="rId2"/>
          <a:srcRect/>
          <a:stretch>
            <a:fillRect/>
          </a:stretch>
        </p:blipFill>
        <p:spPr bwMode="auto">
          <a:xfrm>
            <a:off x="7281874" y="571480"/>
            <a:ext cx="1862126" cy="1862126"/>
          </a:xfrm>
          <a:prstGeom prst="rect">
            <a:avLst/>
          </a:prstGeom>
          <a:noFill/>
        </p:spPr>
      </p:pic>
      <p:sp>
        <p:nvSpPr>
          <p:cNvPr id="2" name="Content Placeholder 1"/>
          <p:cNvSpPr>
            <a:spLocks noGrp="1"/>
          </p:cNvSpPr>
          <p:nvPr>
            <p:ph idx="1"/>
          </p:nvPr>
        </p:nvSpPr>
        <p:spPr/>
        <p:txBody>
          <a:bodyPr>
            <a:normAutofit fontScale="55000" lnSpcReduction="20000"/>
          </a:bodyPr>
          <a:lstStyle/>
          <a:p>
            <a:pPr>
              <a:buNone/>
            </a:pPr>
            <a:r>
              <a:rPr lang="en-AU" sz="3800" dirty="0" smtClean="0"/>
              <a:t>1.5.5.2 Methods of protection</a:t>
            </a:r>
          </a:p>
          <a:p>
            <a:pPr>
              <a:buNone/>
            </a:pPr>
            <a:r>
              <a:rPr lang="en-AU" dirty="0" smtClean="0"/>
              <a:t>Fault protection shall be provided by one or any combination of the</a:t>
            </a:r>
          </a:p>
          <a:p>
            <a:pPr>
              <a:buNone/>
            </a:pPr>
            <a:r>
              <a:rPr lang="en-AU" dirty="0" smtClean="0"/>
              <a:t>following methods:</a:t>
            </a:r>
          </a:p>
          <a:p>
            <a:pPr>
              <a:buNone/>
            </a:pPr>
            <a:r>
              <a:rPr lang="en-AU" dirty="0" smtClean="0"/>
              <a:t>(a) Automatically disconnect the supply on the occurrence of a fault likely</a:t>
            </a:r>
          </a:p>
          <a:p>
            <a:pPr>
              <a:buNone/>
            </a:pPr>
            <a:r>
              <a:rPr lang="en-AU" dirty="0" smtClean="0"/>
              <a:t>to cause a current flow through a body in contact with exposed conductive parts, where the value of that current is equal to or greater than the shock current, in accordance with Clause 1.5.5.3.</a:t>
            </a:r>
          </a:p>
          <a:p>
            <a:pPr>
              <a:buNone/>
            </a:pPr>
            <a:endParaRPr lang="en-AU" dirty="0" smtClean="0"/>
          </a:p>
          <a:p>
            <a:pPr>
              <a:buNone/>
            </a:pPr>
            <a:r>
              <a:rPr lang="en-AU" dirty="0" smtClean="0"/>
              <a:t>(b) Prevent a fault current from passing through a body by the use of</a:t>
            </a:r>
          </a:p>
          <a:p>
            <a:pPr>
              <a:buNone/>
            </a:pPr>
            <a:r>
              <a:rPr lang="en-AU" dirty="0" smtClean="0"/>
              <a:t>Class II equipment or equivalent insulation, in accordance with Clause 1.5.5.4.</a:t>
            </a:r>
          </a:p>
          <a:p>
            <a:pPr>
              <a:buNone/>
            </a:pPr>
            <a:endParaRPr lang="en-AU" dirty="0" smtClean="0"/>
          </a:p>
          <a:p>
            <a:pPr>
              <a:buNone/>
            </a:pPr>
            <a:r>
              <a:rPr lang="en-AU" dirty="0" smtClean="0"/>
              <a:t>(c) Prevent a fault current from passing through a body by electrical separation of the system, in accordance with Clause 1.5.5.5. </a:t>
            </a:r>
          </a:p>
          <a:p>
            <a:pPr>
              <a:buNone/>
            </a:pPr>
            <a:endParaRPr lang="en-AU" dirty="0" smtClean="0"/>
          </a:p>
          <a:p>
            <a:pPr>
              <a:buNone/>
            </a:pPr>
            <a:r>
              <a:rPr lang="en-AU" dirty="0" smtClean="0"/>
              <a:t>(d) Limit the fault current that can pass through a body to a value lower than the shock current.</a:t>
            </a:r>
          </a:p>
          <a:p>
            <a:pPr>
              <a:buNone/>
            </a:pPr>
            <a:endParaRPr lang="en-AU" dirty="0" smtClean="0"/>
          </a:p>
          <a:p>
            <a:pPr>
              <a:buNone/>
            </a:pPr>
            <a:r>
              <a:rPr lang="en-AU" dirty="0" smtClean="0"/>
              <a:t>NOTE: The most commonly used method of protection is automatic</a:t>
            </a:r>
          </a:p>
          <a:p>
            <a:pPr>
              <a:buNone/>
            </a:pPr>
            <a:r>
              <a:rPr lang="en-AU" dirty="0" smtClean="0"/>
              <a:t>disconnection of supply.</a:t>
            </a:r>
            <a:endParaRPr lang="en-AU" dirty="0"/>
          </a:p>
        </p:txBody>
      </p:sp>
      <p:sp>
        <p:nvSpPr>
          <p:cNvPr id="5" name="Title 2"/>
          <p:cNvSpPr>
            <a:spLocks noGrp="1"/>
          </p:cNvSpPr>
          <p:nvPr>
            <p:ph type="title"/>
          </p:nvPr>
        </p:nvSpPr>
        <p:spPr/>
        <p:txBody>
          <a:bodyPr>
            <a:normAutofit fontScale="90000"/>
          </a:bodyPr>
          <a:lstStyle/>
          <a:p>
            <a:pPr algn="ctr"/>
            <a:r>
              <a:rPr lang="en-AU" dirty="0" smtClean="0">
                <a:solidFill>
                  <a:schemeClr val="tx1"/>
                </a:solidFill>
              </a:rPr>
              <a:t>AS/NZS 3000:2007 – Wiring Rules</a:t>
            </a:r>
            <a:endParaRPr lang="en-AU" dirty="0">
              <a:solidFill>
                <a:schemeClr val="tx1"/>
              </a:solidFill>
            </a:endParaRPr>
          </a:p>
        </p:txBody>
      </p:sp>
      <p:pic>
        <p:nvPicPr>
          <p:cNvPr id="6" name="Picture 5" descr="P:\D.C. systems\600px-Double_insulation_symbol_svg.png"/>
          <p:cNvPicPr>
            <a:picLocks noChangeAspect="1" noChangeArrowheads="1"/>
          </p:cNvPicPr>
          <p:nvPr/>
        </p:nvPicPr>
        <p:blipFill>
          <a:blip r:embed="rId3" cstate="print"/>
          <a:srcRect/>
          <a:stretch>
            <a:fillRect/>
          </a:stretch>
        </p:blipFill>
        <p:spPr bwMode="auto">
          <a:xfrm>
            <a:off x="8001024" y="3000372"/>
            <a:ext cx="928694" cy="928694"/>
          </a:xfrm>
          <a:prstGeom prst="rect">
            <a:avLst/>
          </a:prstGeom>
          <a:noFill/>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Mechanical</a:t>
            </a:r>
          </a:p>
          <a:p>
            <a:endParaRPr lang="en-AU" dirty="0" smtClean="0"/>
          </a:p>
          <a:p>
            <a:endParaRPr lang="en-AU" dirty="0" smtClean="0"/>
          </a:p>
          <a:p>
            <a:r>
              <a:rPr lang="en-AU" dirty="0" smtClean="0"/>
              <a:t>Chemical</a:t>
            </a:r>
          </a:p>
          <a:p>
            <a:endParaRPr lang="en-AU" dirty="0" smtClean="0"/>
          </a:p>
          <a:p>
            <a:endParaRPr lang="en-AU" dirty="0" smtClean="0"/>
          </a:p>
          <a:p>
            <a:r>
              <a:rPr lang="en-AU" dirty="0" smtClean="0"/>
              <a:t>Radiant</a:t>
            </a:r>
            <a:endParaRPr lang="en-AU" dirty="0"/>
          </a:p>
        </p:txBody>
      </p:sp>
      <p:sp>
        <p:nvSpPr>
          <p:cNvPr id="3" name="Title 2"/>
          <p:cNvSpPr>
            <a:spLocks noGrp="1"/>
          </p:cNvSpPr>
          <p:nvPr>
            <p:ph type="title"/>
          </p:nvPr>
        </p:nvSpPr>
        <p:spPr/>
        <p:txBody>
          <a:bodyPr/>
          <a:lstStyle/>
          <a:p>
            <a:pPr algn="ctr"/>
            <a:r>
              <a:rPr lang="en-AU" dirty="0" smtClean="0">
                <a:solidFill>
                  <a:schemeClr val="tx1"/>
                </a:solidFill>
              </a:rPr>
              <a:t>3 major sources of electricity</a:t>
            </a:r>
            <a:endParaRPr lang="en-AU" dirty="0">
              <a:solidFill>
                <a:schemeClr val="tx1"/>
              </a:solidFill>
            </a:endParaRPr>
          </a:p>
        </p:txBody>
      </p:sp>
      <p:pic>
        <p:nvPicPr>
          <p:cNvPr id="6152" name="Picture 8" descr="img003.jpg Big Batteries image by ToranaLC"/>
          <p:cNvPicPr>
            <a:picLocks noChangeAspect="1" noChangeArrowheads="1"/>
          </p:cNvPicPr>
          <p:nvPr/>
        </p:nvPicPr>
        <p:blipFill>
          <a:blip r:embed="rId2" cstate="print"/>
          <a:srcRect/>
          <a:stretch>
            <a:fillRect/>
          </a:stretch>
        </p:blipFill>
        <p:spPr bwMode="auto">
          <a:xfrm>
            <a:off x="2500298" y="2214554"/>
            <a:ext cx="3500462" cy="2532366"/>
          </a:xfrm>
          <a:prstGeom prst="rect">
            <a:avLst/>
          </a:prstGeom>
          <a:noFill/>
        </p:spPr>
      </p:pic>
      <p:pic>
        <p:nvPicPr>
          <p:cNvPr id="6148" name="Picture 4" descr="http://users.telenet.be/b0y/content/gen_techin/Induction.Motor.cutaway.jpg"/>
          <p:cNvPicPr>
            <a:picLocks noChangeAspect="1" noChangeArrowheads="1"/>
          </p:cNvPicPr>
          <p:nvPr/>
        </p:nvPicPr>
        <p:blipFill>
          <a:blip r:embed="rId3" cstate="print"/>
          <a:srcRect/>
          <a:stretch>
            <a:fillRect/>
          </a:stretch>
        </p:blipFill>
        <p:spPr bwMode="auto">
          <a:xfrm>
            <a:off x="5707070" y="1214422"/>
            <a:ext cx="3436930" cy="2291287"/>
          </a:xfrm>
          <a:prstGeom prst="rect">
            <a:avLst/>
          </a:prstGeom>
          <a:noFill/>
        </p:spPr>
      </p:pic>
      <p:pic>
        <p:nvPicPr>
          <p:cNvPr id="6154" name="Picture 10" descr="http://techfreep.com/images/solarfarm.jpg"/>
          <p:cNvPicPr>
            <a:picLocks noChangeAspect="1" noChangeArrowheads="1"/>
          </p:cNvPicPr>
          <p:nvPr/>
        </p:nvPicPr>
        <p:blipFill>
          <a:blip r:embed="rId4" cstate="print"/>
          <a:srcRect/>
          <a:stretch>
            <a:fillRect/>
          </a:stretch>
        </p:blipFill>
        <p:spPr bwMode="auto">
          <a:xfrm>
            <a:off x="5143472" y="4423196"/>
            <a:ext cx="4000528" cy="2434804"/>
          </a:xfrm>
          <a:prstGeom prst="rect">
            <a:avLst/>
          </a:prstGeom>
          <a:noFill/>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5400684" cy="1018977"/>
          </a:xfrm>
        </p:spPr>
        <p:txBody>
          <a:bodyPr/>
          <a:lstStyle/>
          <a:p>
            <a:r>
              <a:rPr lang="en-AU" dirty="0" smtClean="0"/>
              <a:t>Electromagnetic – rely on a magnetic field and motion</a:t>
            </a:r>
          </a:p>
          <a:p>
            <a:endParaRPr lang="en-AU" dirty="0" smtClean="0"/>
          </a:p>
          <a:p>
            <a:endParaRPr lang="en-AU" dirty="0" smtClean="0"/>
          </a:p>
          <a:p>
            <a:endParaRPr lang="en-AU" dirty="0" smtClean="0"/>
          </a:p>
          <a:p>
            <a:endParaRPr lang="en-AU" dirty="0" smtClean="0"/>
          </a:p>
          <a:p>
            <a:endParaRPr lang="en-AU" dirty="0" smtClean="0"/>
          </a:p>
          <a:p>
            <a:endParaRPr lang="en-AU" dirty="0" smtClean="0"/>
          </a:p>
        </p:txBody>
      </p:sp>
      <p:sp>
        <p:nvSpPr>
          <p:cNvPr id="3" name="Title 2"/>
          <p:cNvSpPr>
            <a:spLocks noGrp="1"/>
          </p:cNvSpPr>
          <p:nvPr>
            <p:ph type="title"/>
          </p:nvPr>
        </p:nvSpPr>
        <p:spPr/>
        <p:txBody>
          <a:bodyPr/>
          <a:lstStyle/>
          <a:p>
            <a:pPr algn="ctr"/>
            <a:r>
              <a:rPr lang="en-AU" dirty="0" smtClean="0"/>
              <a:t>Mechanical sources</a:t>
            </a:r>
            <a:endParaRPr lang="en-AU" dirty="0"/>
          </a:p>
        </p:txBody>
      </p:sp>
      <p:pic>
        <p:nvPicPr>
          <p:cNvPr id="4" name="Picture 2" descr="Rendition of a Wave Farm Made Up of Permanent Magnet Linear Generator Buoys"/>
          <p:cNvPicPr>
            <a:picLocks noChangeAspect="1" noChangeArrowheads="1"/>
          </p:cNvPicPr>
          <p:nvPr/>
        </p:nvPicPr>
        <p:blipFill>
          <a:blip r:embed="rId2" cstate="print"/>
          <a:srcRect/>
          <a:stretch>
            <a:fillRect/>
          </a:stretch>
        </p:blipFill>
        <p:spPr bwMode="auto">
          <a:xfrm>
            <a:off x="6357950" y="1000108"/>
            <a:ext cx="2786050" cy="2089537"/>
          </a:xfrm>
          <a:prstGeom prst="rect">
            <a:avLst/>
          </a:prstGeom>
          <a:noFill/>
        </p:spPr>
      </p:pic>
      <p:pic>
        <p:nvPicPr>
          <p:cNvPr id="5" name="Picture 6" descr="http://www.hovertrans.com/picts/generators/English-electric-generator.jpg"/>
          <p:cNvPicPr>
            <a:picLocks noChangeAspect="1" noChangeArrowheads="1"/>
          </p:cNvPicPr>
          <p:nvPr/>
        </p:nvPicPr>
        <p:blipFill>
          <a:blip r:embed="rId3" cstate="print"/>
          <a:srcRect/>
          <a:stretch>
            <a:fillRect/>
          </a:stretch>
        </p:blipFill>
        <p:spPr bwMode="auto">
          <a:xfrm>
            <a:off x="357158" y="2500307"/>
            <a:ext cx="3357586" cy="2518190"/>
          </a:xfrm>
          <a:prstGeom prst="rect">
            <a:avLst/>
          </a:prstGeom>
          <a:noFill/>
        </p:spPr>
      </p:pic>
      <p:pic>
        <p:nvPicPr>
          <p:cNvPr id="5122" name="Picture 2" descr="http://www.utilities.cornell.edu/image/Heat-diagram-9-13-06.jpg"/>
          <p:cNvPicPr>
            <a:picLocks noChangeAspect="1" noChangeArrowheads="1"/>
          </p:cNvPicPr>
          <p:nvPr/>
        </p:nvPicPr>
        <p:blipFill>
          <a:blip r:embed="rId4" cstate="print"/>
          <a:srcRect/>
          <a:stretch>
            <a:fillRect/>
          </a:stretch>
        </p:blipFill>
        <p:spPr bwMode="auto">
          <a:xfrm>
            <a:off x="5000628" y="3070958"/>
            <a:ext cx="4143372" cy="3787042"/>
          </a:xfrm>
          <a:prstGeom prst="rect">
            <a:avLst/>
          </a:prstGeom>
          <a:noFill/>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electronicdesign.com/files/29/18095/fig_01.gif"/>
          <p:cNvPicPr>
            <a:picLocks noChangeAspect="1" noChangeArrowheads="1"/>
          </p:cNvPicPr>
          <p:nvPr/>
        </p:nvPicPr>
        <p:blipFill>
          <a:blip r:embed="rId2" cstate="print"/>
          <a:srcRect/>
          <a:stretch>
            <a:fillRect/>
          </a:stretch>
        </p:blipFill>
        <p:spPr bwMode="auto">
          <a:xfrm>
            <a:off x="3028920" y="1571612"/>
            <a:ext cx="6115080" cy="3685428"/>
          </a:xfrm>
          <a:prstGeom prst="rect">
            <a:avLst/>
          </a:prstGeom>
          <a:noFill/>
        </p:spPr>
      </p:pic>
      <p:sp>
        <p:nvSpPr>
          <p:cNvPr id="2" name="Content Placeholder 1"/>
          <p:cNvSpPr>
            <a:spLocks noGrp="1"/>
          </p:cNvSpPr>
          <p:nvPr>
            <p:ph idx="1"/>
          </p:nvPr>
        </p:nvSpPr>
        <p:spPr>
          <a:xfrm>
            <a:off x="457200" y="1481328"/>
            <a:ext cx="3971924" cy="804664"/>
          </a:xfrm>
        </p:spPr>
        <p:txBody>
          <a:bodyPr>
            <a:normAutofit fontScale="70000" lnSpcReduction="20000"/>
          </a:bodyPr>
          <a:lstStyle/>
          <a:p>
            <a:r>
              <a:rPr lang="en-AU" dirty="0" smtClean="0"/>
              <a:t>Piezoelectric – compression of a crystal creates an electric current</a:t>
            </a:r>
          </a:p>
        </p:txBody>
      </p:sp>
      <p:sp>
        <p:nvSpPr>
          <p:cNvPr id="4" name="Title 2"/>
          <p:cNvSpPr>
            <a:spLocks noGrp="1"/>
          </p:cNvSpPr>
          <p:nvPr>
            <p:ph type="title"/>
          </p:nvPr>
        </p:nvSpPr>
        <p:spPr/>
        <p:txBody>
          <a:bodyPr/>
          <a:lstStyle/>
          <a:p>
            <a:pPr algn="ctr"/>
            <a:r>
              <a:rPr lang="en-AU" dirty="0" smtClean="0"/>
              <a:t>Mechanical sources</a:t>
            </a:r>
            <a:endParaRPr lang="en-AU" dirty="0"/>
          </a:p>
        </p:txBody>
      </p:sp>
      <p:pic>
        <p:nvPicPr>
          <p:cNvPr id="4100" name="Picture 4" descr="http://www.channelproducts.com/images/piezoelectric-igniters.jpg"/>
          <p:cNvPicPr>
            <a:picLocks noChangeAspect="1" noChangeArrowheads="1"/>
          </p:cNvPicPr>
          <p:nvPr/>
        </p:nvPicPr>
        <p:blipFill>
          <a:blip r:embed="rId3" cstate="print"/>
          <a:srcRect/>
          <a:stretch>
            <a:fillRect/>
          </a:stretch>
        </p:blipFill>
        <p:spPr bwMode="auto">
          <a:xfrm>
            <a:off x="0" y="2285992"/>
            <a:ext cx="2857488" cy="1974938"/>
          </a:xfrm>
          <a:prstGeom prst="rect">
            <a:avLst/>
          </a:prstGeom>
          <a:noFill/>
        </p:spPr>
      </p:pic>
      <p:pic>
        <p:nvPicPr>
          <p:cNvPr id="4102" name="Picture 6" descr="http://www.chinawholesalegift.com/pic/Promotional-Gifts/Lighter/Electronic-Cigarette-Lighters-14530014130.jpg"/>
          <p:cNvPicPr>
            <a:picLocks noChangeAspect="1" noChangeArrowheads="1"/>
          </p:cNvPicPr>
          <p:nvPr/>
        </p:nvPicPr>
        <p:blipFill>
          <a:blip r:embed="rId4" cstate="print"/>
          <a:srcRect/>
          <a:stretch>
            <a:fillRect/>
          </a:stretch>
        </p:blipFill>
        <p:spPr bwMode="auto">
          <a:xfrm>
            <a:off x="857224" y="4214818"/>
            <a:ext cx="1857388" cy="1857388"/>
          </a:xfrm>
          <a:prstGeom prst="rect">
            <a:avLst/>
          </a:prstGeom>
          <a:noFill/>
        </p:spPr>
      </p:pic>
      <p:pic>
        <p:nvPicPr>
          <p:cNvPr id="4104" name="Picture 8" descr="https://battlefieldpb.com/shop/images/uploads/Upgrades/Tactical/ops_throatmic.jpg"/>
          <p:cNvPicPr>
            <a:picLocks noChangeAspect="1" noChangeArrowheads="1"/>
          </p:cNvPicPr>
          <p:nvPr/>
        </p:nvPicPr>
        <p:blipFill>
          <a:blip r:embed="rId5" cstate="print"/>
          <a:srcRect/>
          <a:stretch>
            <a:fillRect/>
          </a:stretch>
        </p:blipFill>
        <p:spPr bwMode="auto">
          <a:xfrm>
            <a:off x="6643702" y="5072075"/>
            <a:ext cx="2500298" cy="1785926"/>
          </a:xfrm>
          <a:prstGeom prst="rect">
            <a:avLst/>
          </a:prstGeom>
          <a:noFill/>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Batteries – Primary</a:t>
            </a:r>
          </a:p>
          <a:p>
            <a:r>
              <a:rPr lang="en-AU" dirty="0" smtClean="0"/>
              <a:t>2 dissimilar metals in an electrolyte</a:t>
            </a:r>
          </a:p>
          <a:p>
            <a:r>
              <a:rPr lang="en-AU" dirty="0" smtClean="0"/>
              <a:t>Instant charge – can’t be recharged</a:t>
            </a:r>
          </a:p>
          <a:p>
            <a:endParaRPr lang="en-AU" dirty="0"/>
          </a:p>
        </p:txBody>
      </p:sp>
      <p:sp>
        <p:nvSpPr>
          <p:cNvPr id="3" name="Title 2"/>
          <p:cNvSpPr>
            <a:spLocks noGrp="1"/>
          </p:cNvSpPr>
          <p:nvPr>
            <p:ph type="title"/>
          </p:nvPr>
        </p:nvSpPr>
        <p:spPr/>
        <p:txBody>
          <a:bodyPr/>
          <a:lstStyle/>
          <a:p>
            <a:pPr algn="ctr"/>
            <a:r>
              <a:rPr lang="en-AU" dirty="0" smtClean="0">
                <a:solidFill>
                  <a:schemeClr val="tx1"/>
                </a:solidFill>
              </a:rPr>
              <a:t>Chemical sources</a:t>
            </a:r>
            <a:endParaRPr lang="en-AU" dirty="0">
              <a:solidFill>
                <a:schemeClr val="tx1"/>
              </a:solidFill>
            </a:endParaRPr>
          </a:p>
        </p:txBody>
      </p:sp>
      <p:pic>
        <p:nvPicPr>
          <p:cNvPr id="3076" name="Picture 4" descr="Georges Leclanché’s cell. Invented in 1866, this dry cell and its later variations, the zinc …&#10;[Credits : Encyclopædia Britannica, Inc.]"/>
          <p:cNvPicPr>
            <a:picLocks noChangeAspect="1" noChangeArrowheads="1"/>
          </p:cNvPicPr>
          <p:nvPr/>
        </p:nvPicPr>
        <p:blipFill>
          <a:blip r:embed="rId2" cstate="print"/>
          <a:srcRect/>
          <a:stretch>
            <a:fillRect/>
          </a:stretch>
        </p:blipFill>
        <p:spPr bwMode="auto">
          <a:xfrm>
            <a:off x="285720" y="3143248"/>
            <a:ext cx="4057650" cy="2857500"/>
          </a:xfrm>
          <a:prstGeom prst="rect">
            <a:avLst/>
          </a:prstGeom>
          <a:noFill/>
        </p:spPr>
      </p:pic>
      <p:pic>
        <p:nvPicPr>
          <p:cNvPr id="3078" name="Picture 6" descr="Modern version of the Leclanché cell. This heavy-duty zinc-carbon primary battery is a dry …&#10;[Credits : Encyclopædia Britannica, Inc.]"/>
          <p:cNvPicPr>
            <a:picLocks noChangeAspect="1" noChangeArrowheads="1"/>
          </p:cNvPicPr>
          <p:nvPr/>
        </p:nvPicPr>
        <p:blipFill>
          <a:blip r:embed="rId3" cstate="print"/>
          <a:srcRect/>
          <a:stretch>
            <a:fillRect/>
          </a:stretch>
        </p:blipFill>
        <p:spPr bwMode="auto">
          <a:xfrm>
            <a:off x="4286248" y="3121268"/>
            <a:ext cx="4857752" cy="3736732"/>
          </a:xfrm>
          <a:prstGeom prst="rect">
            <a:avLst/>
          </a:prstGeom>
          <a:noFill/>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1"/>
          <p:cNvSpPr>
            <a:spLocks noGrp="1"/>
          </p:cNvSpPr>
          <p:nvPr>
            <p:ph idx="1"/>
          </p:nvPr>
        </p:nvSpPr>
        <p:spPr>
          <a:xfrm>
            <a:off x="457200" y="1481328"/>
            <a:ext cx="8229600" cy="4525963"/>
          </a:xfrm>
        </p:spPr>
        <p:txBody>
          <a:bodyPr/>
          <a:lstStyle/>
          <a:p>
            <a:r>
              <a:rPr lang="en-AU" dirty="0" smtClean="0"/>
              <a:t>Batteries – Secondary</a:t>
            </a:r>
          </a:p>
          <a:p>
            <a:r>
              <a:rPr lang="en-AU" dirty="0" smtClean="0"/>
              <a:t>Requires initial charging - rechargeable</a:t>
            </a:r>
            <a:endParaRPr lang="en-AU" dirty="0"/>
          </a:p>
        </p:txBody>
      </p:sp>
      <p:sp>
        <p:nvSpPr>
          <p:cNvPr id="7" name="Title 2"/>
          <p:cNvSpPr>
            <a:spLocks noGrp="1"/>
          </p:cNvSpPr>
          <p:nvPr>
            <p:ph type="title"/>
          </p:nvPr>
        </p:nvSpPr>
        <p:spPr>
          <a:xfrm>
            <a:off x="457200" y="274638"/>
            <a:ext cx="8229600" cy="1143000"/>
          </a:xfrm>
        </p:spPr>
        <p:txBody>
          <a:bodyPr/>
          <a:lstStyle/>
          <a:p>
            <a:pPr algn="ctr"/>
            <a:r>
              <a:rPr lang="en-AU" dirty="0" smtClean="0">
                <a:solidFill>
                  <a:schemeClr val="tx1"/>
                </a:solidFill>
              </a:rPr>
              <a:t>Chemical sources</a:t>
            </a:r>
            <a:endParaRPr lang="en-AU" dirty="0">
              <a:solidFill>
                <a:schemeClr val="tx1"/>
              </a:solidFill>
            </a:endParaRPr>
          </a:p>
        </p:txBody>
      </p:sp>
      <p:pic>
        <p:nvPicPr>
          <p:cNvPr id="20482" name="Picture 2" descr="http://media-2.web.britannica.com/eb-media/93/24093-004-D0F7DA04.gif"/>
          <p:cNvPicPr>
            <a:picLocks noChangeAspect="1" noChangeArrowheads="1"/>
          </p:cNvPicPr>
          <p:nvPr/>
        </p:nvPicPr>
        <p:blipFill>
          <a:blip r:embed="rId2" cstate="print"/>
          <a:srcRect/>
          <a:stretch>
            <a:fillRect/>
          </a:stretch>
        </p:blipFill>
        <p:spPr bwMode="auto">
          <a:xfrm>
            <a:off x="5048250" y="4000500"/>
            <a:ext cx="4095750" cy="2857500"/>
          </a:xfrm>
          <a:prstGeom prst="rect">
            <a:avLst/>
          </a:prstGeom>
          <a:noFill/>
        </p:spPr>
      </p:pic>
      <p:pic>
        <p:nvPicPr>
          <p:cNvPr id="20484" name="Picture 4" descr="http://www.mrgadget.com.au/catalog/images/powersmart_aa_aaa_battery_charger_package.gif"/>
          <p:cNvPicPr>
            <a:picLocks noChangeAspect="1" noChangeArrowheads="1"/>
          </p:cNvPicPr>
          <p:nvPr/>
        </p:nvPicPr>
        <p:blipFill>
          <a:blip r:embed="rId3" cstate="print"/>
          <a:srcRect/>
          <a:stretch>
            <a:fillRect/>
          </a:stretch>
        </p:blipFill>
        <p:spPr bwMode="auto">
          <a:xfrm>
            <a:off x="1500166" y="3143248"/>
            <a:ext cx="2952750" cy="2952750"/>
          </a:xfrm>
          <a:prstGeom prst="rect">
            <a:avLst/>
          </a:prstGeom>
          <a:noFill/>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http://www.caradvice.com.au/wp-content/uploads/2008/12/small_car_sketch_1920x1200.jpg"/>
          <p:cNvPicPr>
            <a:picLocks noChangeAspect="1" noChangeArrowheads="1"/>
          </p:cNvPicPr>
          <p:nvPr/>
        </p:nvPicPr>
        <p:blipFill>
          <a:blip r:embed="rId2" cstate="print"/>
          <a:srcRect/>
          <a:stretch>
            <a:fillRect/>
          </a:stretch>
        </p:blipFill>
        <p:spPr bwMode="auto">
          <a:xfrm>
            <a:off x="5857884" y="31726"/>
            <a:ext cx="3286116" cy="2053823"/>
          </a:xfrm>
          <a:prstGeom prst="rect">
            <a:avLst/>
          </a:prstGeom>
          <a:noFill/>
        </p:spPr>
      </p:pic>
      <p:sp>
        <p:nvSpPr>
          <p:cNvPr id="2" name="Content Placeholder 1"/>
          <p:cNvSpPr>
            <a:spLocks noGrp="1"/>
          </p:cNvSpPr>
          <p:nvPr>
            <p:ph idx="1"/>
          </p:nvPr>
        </p:nvSpPr>
        <p:spPr/>
        <p:txBody>
          <a:bodyPr/>
          <a:lstStyle/>
          <a:p>
            <a:r>
              <a:rPr lang="en-AU" dirty="0" smtClean="0"/>
              <a:t>Fuel cell</a:t>
            </a:r>
          </a:p>
          <a:p>
            <a:r>
              <a:rPr lang="en-AU" dirty="0" smtClean="0"/>
              <a:t>Converts the chemical energy of a fuel (hydrogen) and an oxidant directly to electricity</a:t>
            </a:r>
          </a:p>
          <a:p>
            <a:endParaRPr lang="en-AU" dirty="0" smtClean="0"/>
          </a:p>
          <a:p>
            <a:endParaRPr lang="en-AU" dirty="0" smtClean="0"/>
          </a:p>
          <a:p>
            <a:endParaRPr lang="en-AU" dirty="0" smtClean="0"/>
          </a:p>
          <a:p>
            <a:endParaRPr lang="en-AU" dirty="0"/>
          </a:p>
        </p:txBody>
      </p:sp>
      <p:sp>
        <p:nvSpPr>
          <p:cNvPr id="4" name="Title 2"/>
          <p:cNvSpPr>
            <a:spLocks noGrp="1"/>
          </p:cNvSpPr>
          <p:nvPr>
            <p:ph type="title"/>
          </p:nvPr>
        </p:nvSpPr>
        <p:spPr/>
        <p:txBody>
          <a:bodyPr/>
          <a:lstStyle/>
          <a:p>
            <a:pPr algn="ctr"/>
            <a:r>
              <a:rPr lang="en-AU" dirty="0" smtClean="0">
                <a:solidFill>
                  <a:schemeClr val="tx1"/>
                </a:solidFill>
              </a:rPr>
              <a:t>Chemical sources</a:t>
            </a:r>
            <a:endParaRPr lang="en-AU" dirty="0">
              <a:solidFill>
                <a:schemeClr val="tx1"/>
              </a:solidFill>
            </a:endParaRPr>
          </a:p>
        </p:txBody>
      </p:sp>
      <p:pic>
        <p:nvPicPr>
          <p:cNvPr id="2052" name="Picture 4" descr="http://www.rise.org.au/info/Tech/fuelcells/image042.jpg"/>
          <p:cNvPicPr>
            <a:picLocks noChangeAspect="1" noChangeArrowheads="1"/>
          </p:cNvPicPr>
          <p:nvPr/>
        </p:nvPicPr>
        <p:blipFill>
          <a:blip r:embed="rId3" cstate="print"/>
          <a:srcRect/>
          <a:stretch>
            <a:fillRect/>
          </a:stretch>
        </p:blipFill>
        <p:spPr bwMode="auto">
          <a:xfrm>
            <a:off x="928662" y="3214686"/>
            <a:ext cx="3214710" cy="2562151"/>
          </a:xfrm>
          <a:prstGeom prst="rect">
            <a:avLst/>
          </a:prstGeom>
          <a:noFill/>
        </p:spPr>
      </p:pic>
      <p:sp>
        <p:nvSpPr>
          <p:cNvPr id="2053" name="Rectangle 5"/>
          <p:cNvSpPr>
            <a:spLocks noChangeArrowheads="1"/>
          </p:cNvSpPr>
          <p:nvPr/>
        </p:nvSpPr>
        <p:spPr bwMode="auto">
          <a:xfrm>
            <a:off x="0" y="0"/>
            <a:ext cx="9144000" cy="46628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hlinkClick r:id="rId4"/>
              </a:rPr>
              <a:t>  </a:t>
            </a:r>
            <a:r>
              <a:rPr kumimoji="0" lang="en-US" sz="27000" b="0" i="0" u="none" strike="noStrike" cap="none" normalizeH="0" baseline="0" dirty="0" smtClean="0">
                <a:ln>
                  <a:noFill/>
                </a:ln>
                <a:solidFill>
                  <a:schemeClr val="tx1"/>
                </a:solidFill>
                <a:effectLst/>
                <a:latin typeface="Arial" pitchFamily="34" charset="0"/>
              </a:rPr>
              <a:t> </a:t>
            </a:r>
            <a:r>
              <a:rPr kumimoji="0" lang="en-US" sz="1800" b="0" i="0" u="none" strike="noStrike" cap="none" normalizeH="0" baseline="0" dirty="0" smtClean="0">
                <a:ln>
                  <a:noFill/>
                </a:ln>
                <a:solidFill>
                  <a:schemeClr val="tx1"/>
                </a:solidFill>
                <a:effectLst/>
                <a:latin typeface="Arial" pitchFamily="34" charset="0"/>
              </a:rPr>
              <a:t>                                                                                 </a:t>
            </a:r>
            <a:br>
              <a:rPr kumimoji="0" lang="en-US" sz="1800" b="0" i="0" u="none" strike="noStrike" cap="none" normalizeH="0" baseline="0" dirty="0" smtClean="0">
                <a:ln>
                  <a:noFill/>
                </a:ln>
                <a:solidFill>
                  <a:schemeClr val="tx1"/>
                </a:solidFill>
                <a:effectLst/>
                <a:latin typeface="Arial" pitchFamily="34" charset="0"/>
              </a:rPr>
            </a:br>
            <a:endParaRPr kumimoji="0" lang="en-US" sz="1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sng" strike="noStrike" cap="none" normalizeH="0" baseline="0" dirty="0" smtClean="0">
                <a:ln>
                  <a:noFill/>
                </a:ln>
                <a:solidFill>
                  <a:schemeClr val="tx1"/>
                </a:solidFill>
                <a:effectLst/>
                <a:latin typeface="Arial" pitchFamily="34" charset="0"/>
                <a:hlinkClick r:id="rId4" tooltip="PEM fuelcell.svg"/>
              </a:rPr>
              <a:t>l</a:t>
            </a:r>
            <a:endParaRPr kumimoji="0" lang="en-US" sz="1800" b="0" i="0" u="none" strike="noStrike" cap="none" normalizeH="0" baseline="0" dirty="0" smtClean="0">
              <a:ln>
                <a:noFill/>
              </a:ln>
              <a:solidFill>
                <a:schemeClr val="tx1"/>
              </a:solidFill>
              <a:effectLst/>
              <a:latin typeface="Arial" pitchFamily="34" charset="0"/>
            </a:endParaRPr>
          </a:p>
        </p:txBody>
      </p:sp>
      <p:pic>
        <p:nvPicPr>
          <p:cNvPr id="2054" name="Picture 6" descr="File:PEM fuelcell.svg">
            <a:hlinkClick r:id="rId4"/>
          </p:cNvPr>
          <p:cNvPicPr>
            <a:picLocks noChangeAspect="1" noChangeArrowheads="1"/>
          </p:cNvPicPr>
          <p:nvPr/>
        </p:nvPicPr>
        <p:blipFill>
          <a:blip r:embed="rId5" cstate="print"/>
          <a:srcRect/>
          <a:stretch>
            <a:fillRect/>
          </a:stretch>
        </p:blipFill>
        <p:spPr bwMode="auto">
          <a:xfrm>
            <a:off x="4214810" y="2825026"/>
            <a:ext cx="4929190" cy="4032974"/>
          </a:xfrm>
          <a:prstGeom prst="rect">
            <a:avLst/>
          </a:prstGeom>
          <a:noFill/>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Vanadium Redox Energy Storage System "/>
          <p:cNvPicPr>
            <a:picLocks noChangeAspect="1" noChangeArrowheads="1"/>
          </p:cNvPicPr>
          <p:nvPr/>
        </p:nvPicPr>
        <p:blipFill>
          <a:blip r:embed="rId2" cstate="print"/>
          <a:srcRect/>
          <a:stretch>
            <a:fillRect/>
          </a:stretch>
        </p:blipFill>
        <p:spPr bwMode="auto">
          <a:xfrm>
            <a:off x="2857488" y="3071810"/>
            <a:ext cx="2370338" cy="3357562"/>
          </a:xfrm>
          <a:prstGeom prst="rect">
            <a:avLst/>
          </a:prstGeom>
          <a:noFill/>
        </p:spPr>
      </p:pic>
      <p:sp>
        <p:nvSpPr>
          <p:cNvPr id="2" name="Content Placeholder 1"/>
          <p:cNvSpPr>
            <a:spLocks noGrp="1"/>
          </p:cNvSpPr>
          <p:nvPr>
            <p:ph idx="1"/>
          </p:nvPr>
        </p:nvSpPr>
        <p:spPr/>
        <p:txBody>
          <a:bodyPr/>
          <a:lstStyle/>
          <a:p>
            <a:r>
              <a:rPr lang="en-AU" dirty="0" smtClean="0"/>
              <a:t>Flow cell</a:t>
            </a:r>
          </a:p>
          <a:p>
            <a:r>
              <a:rPr lang="en-AU" dirty="0" smtClean="0"/>
              <a:t>Similar to fuel battery – consumes 2 sets of fuel: 1 +</a:t>
            </a:r>
            <a:r>
              <a:rPr lang="en-AU" dirty="0" err="1" smtClean="0"/>
              <a:t>ve</a:t>
            </a:r>
            <a:r>
              <a:rPr lang="en-AU" dirty="0" smtClean="0"/>
              <a:t> and 1 –</a:t>
            </a:r>
            <a:r>
              <a:rPr lang="en-AU" dirty="0" err="1" smtClean="0"/>
              <a:t>ve</a:t>
            </a:r>
            <a:r>
              <a:rPr lang="en-AU" dirty="0" smtClean="0"/>
              <a:t> (electrolytes)</a:t>
            </a:r>
          </a:p>
          <a:p>
            <a:r>
              <a:rPr lang="en-AU" dirty="0" smtClean="0"/>
              <a:t>Can be recharged by replacing these electrolytes</a:t>
            </a:r>
            <a:endParaRPr lang="en-AU" dirty="0"/>
          </a:p>
        </p:txBody>
      </p:sp>
      <p:sp>
        <p:nvSpPr>
          <p:cNvPr id="4" name="Title 2"/>
          <p:cNvSpPr>
            <a:spLocks noGrp="1"/>
          </p:cNvSpPr>
          <p:nvPr>
            <p:ph type="title"/>
          </p:nvPr>
        </p:nvSpPr>
        <p:spPr/>
        <p:txBody>
          <a:bodyPr/>
          <a:lstStyle/>
          <a:p>
            <a:pPr algn="ctr"/>
            <a:r>
              <a:rPr lang="en-AU" dirty="0" smtClean="0">
                <a:solidFill>
                  <a:schemeClr val="tx1"/>
                </a:solidFill>
              </a:rPr>
              <a:t>Chemical sources</a:t>
            </a:r>
            <a:endParaRPr lang="en-AU" dirty="0">
              <a:solidFill>
                <a:schemeClr val="tx1"/>
              </a:solidFill>
            </a:endParaRPr>
          </a:p>
        </p:txBody>
      </p:sp>
      <p:pic>
        <p:nvPicPr>
          <p:cNvPr id="1026" name="Picture 2" descr="http://thefraserdomain.typepad.com/energy/images/flow_battery_gif_1.gif"/>
          <p:cNvPicPr>
            <a:picLocks noChangeAspect="1" noChangeArrowheads="1"/>
          </p:cNvPicPr>
          <p:nvPr/>
        </p:nvPicPr>
        <p:blipFill>
          <a:blip r:embed="rId3" cstate="print"/>
          <a:srcRect/>
          <a:stretch>
            <a:fillRect/>
          </a:stretch>
        </p:blipFill>
        <p:spPr bwMode="auto">
          <a:xfrm>
            <a:off x="5221614" y="3500438"/>
            <a:ext cx="3922386" cy="3357562"/>
          </a:xfrm>
          <a:prstGeom prst="rect">
            <a:avLst/>
          </a:prstGeom>
          <a:noFill/>
        </p:spPr>
      </p:pic>
      <p:pic>
        <p:nvPicPr>
          <p:cNvPr id="1028" name="Picture 4" descr="http://pemfckt.dicp.ac.cn/english/02news/img/chuneng1.jpg"/>
          <p:cNvPicPr>
            <a:picLocks noChangeAspect="1" noChangeArrowheads="1"/>
          </p:cNvPicPr>
          <p:nvPr/>
        </p:nvPicPr>
        <p:blipFill>
          <a:blip r:embed="rId4" cstate="print"/>
          <a:srcRect/>
          <a:stretch>
            <a:fillRect/>
          </a:stretch>
        </p:blipFill>
        <p:spPr bwMode="auto">
          <a:xfrm>
            <a:off x="285720" y="4000504"/>
            <a:ext cx="2476500" cy="176212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67524"/>
          </a:xfrm>
        </p:spPr>
        <p:txBody>
          <a:bodyPr>
            <a:normAutofit/>
          </a:bodyPr>
          <a:lstStyle/>
          <a:p>
            <a:pPr algn="ctr"/>
            <a:r>
              <a:rPr lang="en-AU" dirty="0" smtClean="0"/>
              <a:t>Static </a:t>
            </a:r>
            <a:r>
              <a:rPr lang="en-AU" dirty="0" err="1" smtClean="0"/>
              <a:t>vs</a:t>
            </a:r>
            <a:r>
              <a:rPr lang="en-AU" dirty="0" smtClean="0"/>
              <a:t> Current electricity</a:t>
            </a:r>
            <a:endParaRPr lang="en-AU" dirty="0"/>
          </a:p>
        </p:txBody>
      </p:sp>
      <p:sp>
        <p:nvSpPr>
          <p:cNvPr id="3" name="Text Placeholder 2"/>
          <p:cNvSpPr>
            <a:spLocks noGrp="1"/>
          </p:cNvSpPr>
          <p:nvPr>
            <p:ph type="body" idx="1"/>
          </p:nvPr>
        </p:nvSpPr>
        <p:spPr/>
        <p:txBody>
          <a:bodyPr/>
          <a:lstStyle/>
          <a:p>
            <a:r>
              <a:rPr lang="en-AU" dirty="0" smtClean="0"/>
              <a:t>Static</a:t>
            </a:r>
            <a:endParaRPr lang="en-AU" dirty="0"/>
          </a:p>
        </p:txBody>
      </p:sp>
      <p:sp>
        <p:nvSpPr>
          <p:cNvPr id="4" name="Text Placeholder 3"/>
          <p:cNvSpPr>
            <a:spLocks noGrp="1"/>
          </p:cNvSpPr>
          <p:nvPr>
            <p:ph type="body" sz="half" idx="3"/>
          </p:nvPr>
        </p:nvSpPr>
        <p:spPr/>
        <p:txBody>
          <a:bodyPr/>
          <a:lstStyle/>
          <a:p>
            <a:r>
              <a:rPr lang="en-AU" dirty="0" smtClean="0"/>
              <a:t>Current</a:t>
            </a:r>
            <a:endParaRPr lang="en-AU" dirty="0"/>
          </a:p>
        </p:txBody>
      </p:sp>
      <p:sp>
        <p:nvSpPr>
          <p:cNvPr id="5" name="Content Placeholder 4"/>
          <p:cNvSpPr>
            <a:spLocks noGrp="1"/>
          </p:cNvSpPr>
          <p:nvPr>
            <p:ph sz="quarter" idx="2"/>
          </p:nvPr>
        </p:nvSpPr>
        <p:spPr/>
        <p:txBody>
          <a:bodyPr>
            <a:normAutofit fontScale="77500" lnSpcReduction="20000"/>
          </a:bodyPr>
          <a:lstStyle/>
          <a:p>
            <a:r>
              <a:rPr lang="en-AU" dirty="0" smtClean="0"/>
              <a:t>The ancient Greeks observed that amber rubbed on a cloth attracts light particles</a:t>
            </a:r>
          </a:p>
          <a:p>
            <a:r>
              <a:rPr lang="en-AU" dirty="0" smtClean="0"/>
              <a:t>The electrons are removed from the cloth and added to the amber.</a:t>
            </a:r>
          </a:p>
          <a:p>
            <a:r>
              <a:rPr lang="en-AU" dirty="0" smtClean="0"/>
              <a:t>Creates Ions</a:t>
            </a:r>
          </a:p>
          <a:p>
            <a:r>
              <a:rPr lang="en-AU" dirty="0" smtClean="0"/>
              <a:t>This imbalance creates electric pressure which tries to restore the balance</a:t>
            </a:r>
          </a:p>
          <a:p>
            <a:r>
              <a:rPr lang="en-AU" dirty="0" smtClean="0"/>
              <a:t>The difference in charge is called “potential difference”</a:t>
            </a:r>
          </a:p>
          <a:p>
            <a:r>
              <a:rPr lang="en-AU" dirty="0" smtClean="0"/>
              <a:t>The discharge of this pressure is called “static electricity”</a:t>
            </a:r>
            <a:endParaRPr lang="en-AU" dirty="0"/>
          </a:p>
        </p:txBody>
      </p:sp>
      <p:sp>
        <p:nvSpPr>
          <p:cNvPr id="6" name="Content Placeholder 5"/>
          <p:cNvSpPr>
            <a:spLocks noGrp="1"/>
          </p:cNvSpPr>
          <p:nvPr>
            <p:ph sz="quarter" idx="4"/>
          </p:nvPr>
        </p:nvSpPr>
        <p:spPr>
          <a:xfrm>
            <a:off x="4572000" y="1428736"/>
            <a:ext cx="4041775" cy="3845720"/>
          </a:xfrm>
        </p:spPr>
        <p:txBody>
          <a:bodyPr>
            <a:normAutofit fontScale="77500" lnSpcReduction="20000"/>
          </a:bodyPr>
          <a:lstStyle/>
          <a:p>
            <a:r>
              <a:rPr lang="en-AU" dirty="0" smtClean="0"/>
              <a:t>Two materials with an imbalance of electrons have a potential difference</a:t>
            </a:r>
          </a:p>
          <a:p>
            <a:r>
              <a:rPr lang="en-AU" dirty="0" smtClean="0"/>
              <a:t>When these materials are connected together by a conductor (metal) this allows the excess electrons equalise</a:t>
            </a:r>
          </a:p>
          <a:p>
            <a:r>
              <a:rPr lang="en-AU" dirty="0" smtClean="0"/>
              <a:t>When the two materials are at equal potential current flow ceases.</a:t>
            </a:r>
          </a:p>
          <a:p>
            <a:r>
              <a:rPr lang="en-AU" dirty="0" smtClean="0"/>
              <a:t>Usually obtained from “non-static” sources</a:t>
            </a:r>
          </a:p>
          <a:p>
            <a:r>
              <a:rPr lang="en-AU" dirty="0" smtClean="0"/>
              <a:t>These sources can either be:</a:t>
            </a:r>
          </a:p>
          <a:p>
            <a:pPr lvl="2"/>
            <a:r>
              <a:rPr lang="en-AU" b="1" dirty="0" smtClean="0">
                <a:solidFill>
                  <a:srgbClr val="FF0000"/>
                </a:solidFill>
              </a:rPr>
              <a:t>Direct Current (D.C.)</a:t>
            </a:r>
          </a:p>
          <a:p>
            <a:pPr lvl="2"/>
            <a:r>
              <a:rPr lang="en-AU" dirty="0" smtClean="0"/>
              <a:t>Alternating Current (A.C.)</a:t>
            </a:r>
          </a:p>
          <a:p>
            <a:pPr lvl="2"/>
            <a:endParaRPr lang="en-AU"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8596" y="1285860"/>
            <a:ext cx="4114800" cy="4525963"/>
          </a:xfrm>
        </p:spPr>
        <p:txBody>
          <a:bodyPr/>
          <a:lstStyle/>
          <a:p>
            <a:r>
              <a:rPr lang="en-AU" dirty="0" smtClean="0"/>
              <a:t>Photoelectric</a:t>
            </a:r>
          </a:p>
          <a:p>
            <a:r>
              <a:rPr lang="en-AU" dirty="0" smtClean="0"/>
              <a:t>Converts energy from the sun (light) into electricity</a:t>
            </a:r>
          </a:p>
          <a:p>
            <a:r>
              <a:rPr lang="en-AU" dirty="0" smtClean="0"/>
              <a:t>Used to supply stand alone and grid connected power supplies</a:t>
            </a:r>
            <a:endParaRPr lang="en-AU" dirty="0"/>
          </a:p>
        </p:txBody>
      </p:sp>
      <p:sp>
        <p:nvSpPr>
          <p:cNvPr id="3" name="Title 2"/>
          <p:cNvSpPr>
            <a:spLocks noGrp="1"/>
          </p:cNvSpPr>
          <p:nvPr>
            <p:ph type="title"/>
          </p:nvPr>
        </p:nvSpPr>
        <p:spPr/>
        <p:txBody>
          <a:bodyPr/>
          <a:lstStyle/>
          <a:p>
            <a:pPr algn="ctr"/>
            <a:r>
              <a:rPr lang="en-AU" dirty="0" smtClean="0">
                <a:solidFill>
                  <a:schemeClr val="tx1"/>
                </a:solidFill>
              </a:rPr>
              <a:t>Radiant sources</a:t>
            </a:r>
            <a:endParaRPr lang="en-AU" dirty="0">
              <a:solidFill>
                <a:schemeClr val="tx1"/>
              </a:solidFill>
            </a:endParaRPr>
          </a:p>
        </p:txBody>
      </p:sp>
      <p:pic>
        <p:nvPicPr>
          <p:cNvPr id="22530" name="Picture 2" descr="http://upload.wikimedia.org/wikipedia/commons/thumb/c/c1/Photoelectric_Effect_Schematic-de.svg/800px-Photoelectric_Effect_Schematic-de.svg.png"/>
          <p:cNvPicPr>
            <a:picLocks noChangeAspect="1" noChangeArrowheads="1"/>
          </p:cNvPicPr>
          <p:nvPr/>
        </p:nvPicPr>
        <p:blipFill>
          <a:blip r:embed="rId2" cstate="print"/>
          <a:srcRect/>
          <a:stretch>
            <a:fillRect/>
          </a:stretch>
        </p:blipFill>
        <p:spPr bwMode="auto">
          <a:xfrm>
            <a:off x="3929058" y="4250529"/>
            <a:ext cx="5214942" cy="2607471"/>
          </a:xfrm>
          <a:prstGeom prst="rect">
            <a:avLst/>
          </a:prstGeom>
          <a:noFill/>
        </p:spPr>
      </p:pic>
      <p:pic>
        <p:nvPicPr>
          <p:cNvPr id="22532" name="Picture 4" descr="http://www.heliotropics.com/Assets/solar%20panel.jpg"/>
          <p:cNvPicPr>
            <a:picLocks noChangeAspect="1" noChangeArrowheads="1"/>
          </p:cNvPicPr>
          <p:nvPr/>
        </p:nvPicPr>
        <p:blipFill>
          <a:blip r:embed="rId3" cstate="print"/>
          <a:srcRect/>
          <a:stretch>
            <a:fillRect/>
          </a:stretch>
        </p:blipFill>
        <p:spPr bwMode="auto">
          <a:xfrm>
            <a:off x="1643042" y="4786322"/>
            <a:ext cx="2286016" cy="1714512"/>
          </a:xfrm>
          <a:prstGeom prst="rect">
            <a:avLst/>
          </a:prstGeom>
          <a:noFill/>
        </p:spPr>
      </p:pic>
      <p:pic>
        <p:nvPicPr>
          <p:cNvPr id="22534" name="Picture 6" descr="http://www.pv.unsw.edu.au/images/future-students/solar-cell_p-n.jpg"/>
          <p:cNvPicPr>
            <a:picLocks noChangeAspect="1" noChangeArrowheads="1"/>
          </p:cNvPicPr>
          <p:nvPr/>
        </p:nvPicPr>
        <p:blipFill>
          <a:blip r:embed="rId4" cstate="print"/>
          <a:srcRect/>
          <a:stretch>
            <a:fillRect/>
          </a:stretch>
        </p:blipFill>
        <p:spPr bwMode="auto">
          <a:xfrm>
            <a:off x="4429124" y="1285860"/>
            <a:ext cx="4359263" cy="2895740"/>
          </a:xfrm>
          <a:prstGeom prst="rect">
            <a:avLst/>
          </a:prstGeom>
          <a:noFill/>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8" name="Picture 4" descr="http://www.amiinstru.com/p-images/thermocouple-sensors.jpg"/>
          <p:cNvPicPr>
            <a:picLocks noChangeAspect="1" noChangeArrowheads="1"/>
          </p:cNvPicPr>
          <p:nvPr/>
        </p:nvPicPr>
        <p:blipFill>
          <a:blip r:embed="rId2" cstate="print"/>
          <a:srcRect/>
          <a:stretch>
            <a:fillRect/>
          </a:stretch>
        </p:blipFill>
        <p:spPr bwMode="auto">
          <a:xfrm>
            <a:off x="6182717" y="3924392"/>
            <a:ext cx="2961283" cy="2933608"/>
          </a:xfrm>
          <a:prstGeom prst="rect">
            <a:avLst/>
          </a:prstGeom>
          <a:noFill/>
        </p:spPr>
      </p:pic>
      <p:sp>
        <p:nvSpPr>
          <p:cNvPr id="2" name="Content Placeholder 1"/>
          <p:cNvSpPr>
            <a:spLocks noGrp="1"/>
          </p:cNvSpPr>
          <p:nvPr>
            <p:ph idx="1"/>
          </p:nvPr>
        </p:nvSpPr>
        <p:spPr>
          <a:xfrm>
            <a:off x="457200" y="1481328"/>
            <a:ext cx="4686304" cy="4525963"/>
          </a:xfrm>
        </p:spPr>
        <p:txBody>
          <a:bodyPr/>
          <a:lstStyle/>
          <a:p>
            <a:r>
              <a:rPr lang="en-AU" dirty="0" smtClean="0"/>
              <a:t>Thermoelectric – converts heat energy to electrical</a:t>
            </a:r>
          </a:p>
          <a:p>
            <a:r>
              <a:rPr lang="en-AU" dirty="0" smtClean="0"/>
              <a:t>Uses a junction of 2 dissimilar metals to generate a voltage.</a:t>
            </a:r>
          </a:p>
          <a:p>
            <a:r>
              <a:rPr lang="en-AU" dirty="0" smtClean="0"/>
              <a:t>Output voltage is very small (</a:t>
            </a:r>
            <a:r>
              <a:rPr lang="en-AU" dirty="0" err="1" smtClean="0"/>
              <a:t>mA</a:t>
            </a:r>
            <a:r>
              <a:rPr lang="en-AU" dirty="0" smtClean="0"/>
              <a:t> and µA)</a:t>
            </a:r>
            <a:endParaRPr lang="en-AU" dirty="0"/>
          </a:p>
        </p:txBody>
      </p:sp>
      <p:sp>
        <p:nvSpPr>
          <p:cNvPr id="4" name="Title 2"/>
          <p:cNvSpPr>
            <a:spLocks noGrp="1"/>
          </p:cNvSpPr>
          <p:nvPr>
            <p:ph type="title"/>
          </p:nvPr>
        </p:nvSpPr>
        <p:spPr/>
        <p:txBody>
          <a:bodyPr/>
          <a:lstStyle/>
          <a:p>
            <a:pPr algn="ctr"/>
            <a:r>
              <a:rPr lang="en-AU" dirty="0" smtClean="0">
                <a:solidFill>
                  <a:schemeClr val="tx1"/>
                </a:solidFill>
              </a:rPr>
              <a:t>Radiant sources</a:t>
            </a:r>
            <a:endParaRPr lang="en-AU" dirty="0">
              <a:solidFill>
                <a:schemeClr val="tx1"/>
              </a:solidFill>
            </a:endParaRPr>
          </a:p>
        </p:txBody>
      </p:sp>
      <p:pic>
        <p:nvPicPr>
          <p:cNvPr id="21506" name="Picture 2" descr="http://www.efunda.com/DesignStandards/sensors/thermocouples/images/thermocouple_A.gif"/>
          <p:cNvPicPr>
            <a:picLocks noChangeAspect="1" noChangeArrowheads="1"/>
          </p:cNvPicPr>
          <p:nvPr/>
        </p:nvPicPr>
        <p:blipFill>
          <a:blip r:embed="rId3" cstate="print"/>
          <a:srcRect/>
          <a:stretch>
            <a:fillRect/>
          </a:stretch>
        </p:blipFill>
        <p:spPr bwMode="auto">
          <a:xfrm>
            <a:off x="5306177" y="1285860"/>
            <a:ext cx="3837823" cy="2643206"/>
          </a:xfrm>
          <a:prstGeom prst="rect">
            <a:avLst/>
          </a:prstGeom>
          <a:noFill/>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2376300"/>
          </a:xfrm>
        </p:spPr>
        <p:txBody>
          <a:bodyPr/>
          <a:lstStyle/>
          <a:p>
            <a:pPr marL="365760" lvl="2" indent="-256032">
              <a:spcBef>
                <a:spcPts val="400"/>
              </a:spcBef>
              <a:buClr>
                <a:schemeClr val="accent1"/>
              </a:buClr>
              <a:buSzPct val="68000"/>
              <a:buFont typeface="Wingdings 3"/>
              <a:buChar char=""/>
            </a:pPr>
            <a:r>
              <a:rPr lang="en-AU" sz="3000" dirty="0" smtClean="0"/>
              <a:t>Practical exercise 7.2 work book page 95 – Heating efficiency</a:t>
            </a:r>
          </a:p>
          <a:p>
            <a:endParaRPr lang="en-AU" dirty="0" smtClean="0"/>
          </a:p>
          <a:p>
            <a:r>
              <a:rPr lang="en-AU" dirty="0" smtClean="0"/>
              <a:t>No electrical system is 100% efficient therefore there will always be losses</a:t>
            </a:r>
          </a:p>
          <a:p>
            <a:endParaRPr lang="en-AU" dirty="0" smtClean="0"/>
          </a:p>
        </p:txBody>
      </p:sp>
      <p:sp>
        <p:nvSpPr>
          <p:cNvPr id="3" name="Title 2"/>
          <p:cNvSpPr>
            <a:spLocks noGrp="1"/>
          </p:cNvSpPr>
          <p:nvPr>
            <p:ph type="title"/>
          </p:nvPr>
        </p:nvSpPr>
        <p:spPr/>
        <p:txBody>
          <a:bodyPr/>
          <a:lstStyle/>
          <a:p>
            <a:pPr algn="ctr"/>
            <a:r>
              <a:rPr lang="en-AU" dirty="0" smtClean="0"/>
              <a:t>Efficiency</a:t>
            </a:r>
            <a:endParaRPr lang="en-AU" dirty="0"/>
          </a:p>
        </p:txBody>
      </p:sp>
      <p:sp>
        <p:nvSpPr>
          <p:cNvPr id="4" name="TextBox 3"/>
          <p:cNvSpPr txBox="1"/>
          <p:nvPr/>
        </p:nvSpPr>
        <p:spPr>
          <a:xfrm>
            <a:off x="428596" y="4000504"/>
            <a:ext cx="4214842" cy="1231106"/>
          </a:xfrm>
          <a:prstGeom prst="rect">
            <a:avLst/>
          </a:prstGeom>
          <a:noFill/>
        </p:spPr>
        <p:txBody>
          <a:bodyPr wrap="square" rtlCol="0">
            <a:spAutoFit/>
          </a:bodyPr>
          <a:lstStyle/>
          <a:p>
            <a:r>
              <a:rPr lang="en-AU" sz="2800" dirty="0" smtClean="0">
                <a:solidFill>
                  <a:srgbClr val="FF0000"/>
                </a:solidFill>
              </a:rPr>
              <a:t>Efficiency =	</a:t>
            </a:r>
            <a:r>
              <a:rPr lang="en-AU" sz="2800" u="sng" dirty="0" smtClean="0">
                <a:solidFill>
                  <a:srgbClr val="FF0000"/>
                </a:solidFill>
              </a:rPr>
              <a:t>output</a:t>
            </a:r>
          </a:p>
          <a:p>
            <a:pPr>
              <a:buNone/>
            </a:pPr>
            <a:r>
              <a:rPr lang="en-AU" sz="2800" dirty="0" smtClean="0">
                <a:solidFill>
                  <a:srgbClr val="FF0000"/>
                </a:solidFill>
              </a:rPr>
              <a:t>			Input</a:t>
            </a:r>
          </a:p>
          <a:p>
            <a:endParaRPr lang="en-AU" dirty="0"/>
          </a:p>
        </p:txBody>
      </p:sp>
      <p:sp>
        <p:nvSpPr>
          <p:cNvPr id="5" name="TextBox 4"/>
          <p:cNvSpPr txBox="1"/>
          <p:nvPr/>
        </p:nvSpPr>
        <p:spPr>
          <a:xfrm>
            <a:off x="2857488" y="5000636"/>
            <a:ext cx="5357850" cy="1231106"/>
          </a:xfrm>
          <a:prstGeom prst="rect">
            <a:avLst/>
          </a:prstGeom>
          <a:noFill/>
        </p:spPr>
        <p:txBody>
          <a:bodyPr wrap="square" rtlCol="0">
            <a:spAutoFit/>
          </a:bodyPr>
          <a:lstStyle/>
          <a:p>
            <a:r>
              <a:rPr lang="en-AU" sz="2800" dirty="0" smtClean="0">
                <a:solidFill>
                  <a:srgbClr val="FF0000"/>
                </a:solidFill>
              </a:rPr>
              <a:t>%Efficiency =	</a:t>
            </a:r>
            <a:r>
              <a:rPr lang="en-AU" sz="2800" u="sng" dirty="0" smtClean="0">
                <a:solidFill>
                  <a:srgbClr val="FF0000"/>
                </a:solidFill>
              </a:rPr>
              <a:t>output </a:t>
            </a:r>
            <a:r>
              <a:rPr lang="en-AU" sz="2800" dirty="0" smtClean="0">
                <a:solidFill>
                  <a:srgbClr val="FF0000"/>
                </a:solidFill>
              </a:rPr>
              <a:t> x </a:t>
            </a:r>
            <a:r>
              <a:rPr lang="en-AU" sz="2800" u="sng" dirty="0" smtClean="0">
                <a:solidFill>
                  <a:srgbClr val="FF0000"/>
                </a:solidFill>
              </a:rPr>
              <a:t>100</a:t>
            </a:r>
          </a:p>
          <a:p>
            <a:pPr>
              <a:buNone/>
            </a:pPr>
            <a:r>
              <a:rPr lang="en-AU" sz="2800" dirty="0" smtClean="0">
                <a:solidFill>
                  <a:srgbClr val="FF0000"/>
                </a:solidFill>
              </a:rPr>
              <a:t>			Input		  1</a:t>
            </a:r>
          </a:p>
          <a:p>
            <a:endParaRPr lang="en-AU"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9"/>
            <a:ext cx="8229600" cy="2304862"/>
          </a:xfrm>
        </p:spPr>
        <p:txBody>
          <a:bodyPr/>
          <a:lstStyle/>
          <a:p>
            <a:r>
              <a:rPr lang="en-AU" dirty="0" smtClean="0"/>
              <a:t>Heat (I</a:t>
            </a:r>
            <a:r>
              <a:rPr lang="en-AU" baseline="30000" dirty="0" smtClean="0"/>
              <a:t>2</a:t>
            </a:r>
            <a:r>
              <a:rPr lang="en-AU" dirty="0" smtClean="0"/>
              <a:t>R) – almost unavoidable</a:t>
            </a:r>
          </a:p>
          <a:p>
            <a:pPr lvl="1"/>
            <a:r>
              <a:rPr lang="en-AU" dirty="0" smtClean="0"/>
              <a:t>Accounts for the majority of losses in electrical and mechanical systems.</a:t>
            </a:r>
          </a:p>
          <a:p>
            <a:r>
              <a:rPr lang="en-AU" dirty="0" smtClean="0"/>
              <a:t>Sound – noise energy losses</a:t>
            </a:r>
          </a:p>
          <a:p>
            <a:r>
              <a:rPr lang="en-AU" dirty="0" smtClean="0"/>
              <a:t>Light – usually a by-product of heat</a:t>
            </a:r>
          </a:p>
          <a:p>
            <a:endParaRPr lang="en-AU" dirty="0"/>
          </a:p>
        </p:txBody>
      </p:sp>
      <p:sp>
        <p:nvSpPr>
          <p:cNvPr id="3" name="Title 2"/>
          <p:cNvSpPr>
            <a:spLocks noGrp="1"/>
          </p:cNvSpPr>
          <p:nvPr>
            <p:ph type="title"/>
          </p:nvPr>
        </p:nvSpPr>
        <p:spPr/>
        <p:txBody>
          <a:bodyPr/>
          <a:lstStyle/>
          <a:p>
            <a:pPr algn="ctr"/>
            <a:r>
              <a:rPr lang="en-AU" dirty="0" smtClean="0"/>
              <a:t>Electrical Losses</a:t>
            </a:r>
            <a:endParaRPr lang="en-AU" dirty="0"/>
          </a:p>
        </p:txBody>
      </p:sp>
      <p:pic>
        <p:nvPicPr>
          <p:cNvPr id="24578" name="Picture 2" descr="http://www.greatnorthenergyservices.com/electrical%20ir%20and%20visual2.jpg"/>
          <p:cNvPicPr>
            <a:picLocks noChangeAspect="1" noChangeArrowheads="1"/>
          </p:cNvPicPr>
          <p:nvPr/>
        </p:nvPicPr>
        <p:blipFill>
          <a:blip r:embed="rId2" cstate="print"/>
          <a:srcRect/>
          <a:stretch>
            <a:fillRect/>
          </a:stretch>
        </p:blipFill>
        <p:spPr bwMode="auto">
          <a:xfrm>
            <a:off x="1928794" y="3786190"/>
            <a:ext cx="6858048" cy="2549646"/>
          </a:xfrm>
          <a:prstGeom prst="rect">
            <a:avLst/>
          </a:prstGeom>
          <a:noFill/>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357298"/>
            <a:ext cx="7000892" cy="4857784"/>
          </a:xfrm>
        </p:spPr>
        <p:txBody>
          <a:bodyPr>
            <a:normAutofit fontScale="62500" lnSpcReduction="20000"/>
          </a:bodyPr>
          <a:lstStyle/>
          <a:p>
            <a:r>
              <a:rPr lang="en-AU" dirty="0" smtClean="0"/>
              <a:t>The law of conservation of mass states that energy is neither gained or lost</a:t>
            </a:r>
          </a:p>
          <a:p>
            <a:r>
              <a:rPr lang="en-AU" dirty="0" smtClean="0"/>
              <a:t>The </a:t>
            </a:r>
            <a:r>
              <a:rPr lang="en-AU" b="1" dirty="0" smtClean="0"/>
              <a:t>law of conservation of energy</a:t>
            </a:r>
            <a:r>
              <a:rPr lang="en-AU" dirty="0" smtClean="0"/>
              <a:t> states that the total amount of </a:t>
            </a:r>
            <a:r>
              <a:rPr lang="en-AU" dirty="0" smtClean="0">
                <a:hlinkClick r:id="rId2" tooltip="Energy"/>
              </a:rPr>
              <a:t>energy</a:t>
            </a:r>
            <a:r>
              <a:rPr lang="en-AU" dirty="0" smtClean="0"/>
              <a:t> in an isolated system remains constant. A consequence of this law is that energy cannot be created or destroyed. The only thing that can happen with energy in an isolated system is that it can change form, that is to say for instance </a:t>
            </a:r>
            <a:r>
              <a:rPr lang="en-AU" dirty="0" smtClean="0">
                <a:hlinkClick r:id="rId3" tooltip="Kinetic energy"/>
              </a:rPr>
              <a:t>kinetic energy</a:t>
            </a:r>
            <a:r>
              <a:rPr lang="en-AU" dirty="0" smtClean="0"/>
              <a:t> can become </a:t>
            </a:r>
            <a:r>
              <a:rPr lang="en-AU" dirty="0" smtClean="0">
                <a:hlinkClick r:id="rId4" tooltip="Thermal energy"/>
              </a:rPr>
              <a:t>thermal energy</a:t>
            </a:r>
            <a:r>
              <a:rPr lang="en-AU" dirty="0" smtClean="0"/>
              <a:t>. Because energy is associated with mass in the Einstein's </a:t>
            </a:r>
            <a:r>
              <a:rPr lang="en-AU" dirty="0" smtClean="0">
                <a:hlinkClick r:id="rId5" tooltip="Theory of relativity"/>
              </a:rPr>
              <a:t>theory of relativity</a:t>
            </a:r>
            <a:r>
              <a:rPr lang="en-AU" dirty="0" smtClean="0"/>
              <a:t>, the conservation of energy also implies the conservation of mass in isolated systems (that is, the mass of a system cannot change, so long as energy is not permitted to enter or leave the system).</a:t>
            </a:r>
          </a:p>
          <a:p>
            <a:r>
              <a:rPr lang="en-AU" dirty="0" smtClean="0"/>
              <a:t>Another consequence of this law is that </a:t>
            </a:r>
            <a:r>
              <a:rPr lang="en-AU" dirty="0" smtClean="0">
                <a:hlinkClick r:id="rId6" tooltip="Perpetual motion"/>
              </a:rPr>
              <a:t>perpetual motion</a:t>
            </a:r>
            <a:r>
              <a:rPr lang="en-AU" dirty="0" smtClean="0"/>
              <a:t> machines can only work if they deliver no energy to their surroundings, or if they produce more energy than is put into them without losing mass (and thus eventually disappearing), and are therefore impossible</a:t>
            </a:r>
          </a:p>
          <a:p>
            <a:r>
              <a:rPr lang="en-AU" dirty="0" smtClean="0">
                <a:hlinkClick r:id="rId7" tooltip="Entropy"/>
              </a:rPr>
              <a:t>Entropy</a:t>
            </a:r>
            <a:r>
              <a:rPr lang="en-AU" dirty="0" smtClean="0"/>
              <a:t> is a function of a quantity of heat which shows the possibility of conversion of that heat into work.</a:t>
            </a:r>
            <a:endParaRPr lang="en-AU" dirty="0"/>
          </a:p>
        </p:txBody>
      </p:sp>
      <p:sp>
        <p:nvSpPr>
          <p:cNvPr id="3" name="Title 2"/>
          <p:cNvSpPr>
            <a:spLocks noGrp="1"/>
          </p:cNvSpPr>
          <p:nvPr>
            <p:ph type="title"/>
          </p:nvPr>
        </p:nvSpPr>
        <p:spPr/>
        <p:txBody>
          <a:bodyPr/>
          <a:lstStyle/>
          <a:p>
            <a:pPr algn="ctr"/>
            <a:r>
              <a:rPr lang="en-AU" dirty="0" smtClean="0">
                <a:solidFill>
                  <a:schemeClr val="tx1"/>
                </a:solidFill>
              </a:rPr>
              <a:t>Conservation of energy</a:t>
            </a:r>
            <a:endParaRPr lang="en-AU" dirty="0">
              <a:solidFill>
                <a:schemeClr val="tx1"/>
              </a:solidFill>
            </a:endParaRPr>
          </a:p>
        </p:txBody>
      </p:sp>
      <p:pic>
        <p:nvPicPr>
          <p:cNvPr id="25602" name="Picture 2" descr="http://msnbcmedia3.msn.com/j/msnbc/Components/Photos/z_Projects_in_progress/050418_Einstein/050405_einstein_tongue.widec.jpg"/>
          <p:cNvPicPr>
            <a:picLocks noChangeAspect="1" noChangeArrowheads="1"/>
          </p:cNvPicPr>
          <p:nvPr/>
        </p:nvPicPr>
        <p:blipFill>
          <a:blip r:embed="rId8" cstate="print"/>
          <a:srcRect/>
          <a:stretch>
            <a:fillRect/>
          </a:stretch>
        </p:blipFill>
        <p:spPr bwMode="auto">
          <a:xfrm>
            <a:off x="6858016" y="4268958"/>
            <a:ext cx="2079608" cy="2589042"/>
          </a:xfrm>
          <a:prstGeom prst="rect">
            <a:avLst/>
          </a:prstGeom>
          <a:noFill/>
        </p:spPr>
      </p:pic>
      <p:sp>
        <p:nvSpPr>
          <p:cNvPr id="5" name="TextBox 4"/>
          <p:cNvSpPr txBox="1"/>
          <p:nvPr/>
        </p:nvSpPr>
        <p:spPr>
          <a:xfrm>
            <a:off x="2143109" y="6000769"/>
            <a:ext cx="4572032" cy="646331"/>
          </a:xfrm>
          <a:prstGeom prst="rect">
            <a:avLst/>
          </a:prstGeom>
          <a:noFill/>
        </p:spPr>
        <p:txBody>
          <a:bodyPr wrap="square" rtlCol="0">
            <a:spAutoFit/>
          </a:bodyPr>
          <a:lstStyle/>
          <a:p>
            <a:r>
              <a:rPr lang="en-AU" b="1" dirty="0" smtClean="0"/>
              <a:t>From </a:t>
            </a:r>
            <a:r>
              <a:rPr lang="en-AU" b="1" dirty="0" err="1" smtClean="0"/>
              <a:t>Wikipedia</a:t>
            </a:r>
            <a:r>
              <a:rPr lang="en-AU" b="1" dirty="0" smtClean="0"/>
              <a:t>, the free </a:t>
            </a:r>
            <a:r>
              <a:rPr lang="en-AU" b="1" dirty="0" err="1" smtClean="0"/>
              <a:t>encyclopedia</a:t>
            </a:r>
            <a:endParaRPr lang="en-AU" b="1" dirty="0" smtClean="0"/>
          </a:p>
          <a:p>
            <a:endParaRPr lang="en-AU"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AU" dirty="0" smtClean="0">
                <a:solidFill>
                  <a:schemeClr val="tx1"/>
                </a:solidFill>
              </a:rPr>
              <a:t>Standard Electrical Circuit Symbols</a:t>
            </a:r>
            <a:endParaRPr lang="en-AU" dirty="0">
              <a:solidFill>
                <a:schemeClr val="tx1"/>
              </a:solidFill>
            </a:endParaRPr>
          </a:p>
        </p:txBody>
      </p:sp>
      <p:pic>
        <p:nvPicPr>
          <p:cNvPr id="2050" name="Picture 2" descr="P:\D.C. systems\NEW course\battery%20cell.gif"/>
          <p:cNvPicPr>
            <a:picLocks noChangeAspect="1" noChangeArrowheads="1"/>
          </p:cNvPicPr>
          <p:nvPr/>
        </p:nvPicPr>
        <p:blipFill>
          <a:blip r:embed="rId2"/>
          <a:srcRect/>
          <a:stretch>
            <a:fillRect/>
          </a:stretch>
        </p:blipFill>
        <p:spPr bwMode="auto">
          <a:xfrm>
            <a:off x="357158" y="1285860"/>
            <a:ext cx="1285884" cy="1285884"/>
          </a:xfrm>
          <a:prstGeom prst="rect">
            <a:avLst/>
          </a:prstGeom>
          <a:noFill/>
        </p:spPr>
      </p:pic>
      <p:pic>
        <p:nvPicPr>
          <p:cNvPr id="2053" name="Picture 5" descr="P:\D.C. systems\NEW course\battery.gif"/>
          <p:cNvPicPr>
            <a:picLocks noChangeAspect="1" noChangeArrowheads="1"/>
          </p:cNvPicPr>
          <p:nvPr/>
        </p:nvPicPr>
        <p:blipFill>
          <a:blip r:embed="rId3"/>
          <a:srcRect/>
          <a:stretch>
            <a:fillRect/>
          </a:stretch>
        </p:blipFill>
        <p:spPr bwMode="auto">
          <a:xfrm>
            <a:off x="2500298" y="1357298"/>
            <a:ext cx="1228732" cy="1228732"/>
          </a:xfrm>
          <a:prstGeom prst="rect">
            <a:avLst/>
          </a:prstGeom>
          <a:noFill/>
        </p:spPr>
      </p:pic>
      <p:pic>
        <p:nvPicPr>
          <p:cNvPr id="2054" name="Picture 6" descr="P:\D.C. systems\NEW course\wire.gif"/>
          <p:cNvPicPr>
            <a:picLocks noChangeAspect="1" noChangeArrowheads="1"/>
          </p:cNvPicPr>
          <p:nvPr/>
        </p:nvPicPr>
        <p:blipFill>
          <a:blip r:embed="rId4"/>
          <a:srcRect/>
          <a:stretch>
            <a:fillRect/>
          </a:stretch>
        </p:blipFill>
        <p:spPr bwMode="auto">
          <a:xfrm>
            <a:off x="4714876" y="1428736"/>
            <a:ext cx="1171580" cy="1171580"/>
          </a:xfrm>
          <a:prstGeom prst="rect">
            <a:avLst/>
          </a:prstGeom>
          <a:noFill/>
        </p:spPr>
      </p:pic>
      <p:pic>
        <p:nvPicPr>
          <p:cNvPr id="2055" name="Picture 7" descr="P:\D.C. systems\NEW course\wires%20connected.gif"/>
          <p:cNvPicPr>
            <a:picLocks noChangeAspect="1" noChangeArrowheads="1"/>
          </p:cNvPicPr>
          <p:nvPr/>
        </p:nvPicPr>
        <p:blipFill>
          <a:blip r:embed="rId5"/>
          <a:srcRect/>
          <a:stretch>
            <a:fillRect/>
          </a:stretch>
        </p:blipFill>
        <p:spPr bwMode="auto">
          <a:xfrm>
            <a:off x="6786578" y="1214422"/>
            <a:ext cx="1277918" cy="1277918"/>
          </a:xfrm>
          <a:prstGeom prst="rect">
            <a:avLst/>
          </a:prstGeom>
          <a:noFill/>
        </p:spPr>
      </p:pic>
      <p:pic>
        <p:nvPicPr>
          <p:cNvPr id="2056" name="Picture 8" descr="P:\D.C. systems\NEW course\wires%20not%20connected.gif"/>
          <p:cNvPicPr>
            <a:picLocks noChangeAspect="1" noChangeArrowheads="1"/>
          </p:cNvPicPr>
          <p:nvPr/>
        </p:nvPicPr>
        <p:blipFill>
          <a:blip r:embed="rId6"/>
          <a:srcRect/>
          <a:stretch>
            <a:fillRect/>
          </a:stretch>
        </p:blipFill>
        <p:spPr bwMode="auto">
          <a:xfrm>
            <a:off x="285720" y="3071810"/>
            <a:ext cx="1357322" cy="1357322"/>
          </a:xfrm>
          <a:prstGeom prst="rect">
            <a:avLst/>
          </a:prstGeom>
          <a:noFill/>
        </p:spPr>
      </p:pic>
      <p:pic>
        <p:nvPicPr>
          <p:cNvPr id="2057" name="Picture 9" descr="P:\D.C. systems\NEW course\fuse.gif"/>
          <p:cNvPicPr>
            <a:picLocks noChangeAspect="1" noChangeArrowheads="1"/>
          </p:cNvPicPr>
          <p:nvPr/>
        </p:nvPicPr>
        <p:blipFill>
          <a:blip r:embed="rId7"/>
          <a:srcRect/>
          <a:stretch>
            <a:fillRect/>
          </a:stretch>
        </p:blipFill>
        <p:spPr bwMode="auto">
          <a:xfrm>
            <a:off x="2428860" y="3071810"/>
            <a:ext cx="1357322" cy="1357322"/>
          </a:xfrm>
          <a:prstGeom prst="rect">
            <a:avLst/>
          </a:prstGeom>
          <a:noFill/>
        </p:spPr>
      </p:pic>
      <p:pic>
        <p:nvPicPr>
          <p:cNvPr id="2058" name="Picture 10" descr="P:\D.C. systems\NEW course\lamp3.gif"/>
          <p:cNvPicPr>
            <a:picLocks noChangeAspect="1" noChangeArrowheads="1"/>
          </p:cNvPicPr>
          <p:nvPr/>
        </p:nvPicPr>
        <p:blipFill>
          <a:blip r:embed="rId8"/>
          <a:srcRect/>
          <a:stretch>
            <a:fillRect/>
          </a:stretch>
        </p:blipFill>
        <p:spPr bwMode="auto">
          <a:xfrm>
            <a:off x="4572000" y="3143248"/>
            <a:ext cx="1357322" cy="1357322"/>
          </a:xfrm>
          <a:prstGeom prst="rect">
            <a:avLst/>
          </a:prstGeom>
          <a:noFill/>
        </p:spPr>
      </p:pic>
      <p:pic>
        <p:nvPicPr>
          <p:cNvPr id="2059" name="Picture 11" descr="P:\D.C. systems\NEW course\ammeter.gif"/>
          <p:cNvPicPr>
            <a:picLocks noChangeAspect="1" noChangeArrowheads="1"/>
          </p:cNvPicPr>
          <p:nvPr/>
        </p:nvPicPr>
        <p:blipFill>
          <a:blip r:embed="rId9"/>
          <a:srcRect/>
          <a:stretch>
            <a:fillRect/>
          </a:stretch>
        </p:blipFill>
        <p:spPr bwMode="auto">
          <a:xfrm>
            <a:off x="3071802" y="4929198"/>
            <a:ext cx="1457332" cy="1457332"/>
          </a:xfrm>
          <a:prstGeom prst="rect">
            <a:avLst/>
          </a:prstGeom>
          <a:noFill/>
        </p:spPr>
      </p:pic>
      <p:pic>
        <p:nvPicPr>
          <p:cNvPr id="2061" name="Picture 13" descr="P:\D.C. systems\NEW course\switch.gif"/>
          <p:cNvPicPr>
            <a:picLocks noChangeAspect="1" noChangeArrowheads="1"/>
          </p:cNvPicPr>
          <p:nvPr/>
        </p:nvPicPr>
        <p:blipFill>
          <a:blip r:embed="rId10"/>
          <a:srcRect/>
          <a:stretch>
            <a:fillRect/>
          </a:stretch>
        </p:blipFill>
        <p:spPr bwMode="auto">
          <a:xfrm>
            <a:off x="6786578" y="4857760"/>
            <a:ext cx="1428760" cy="1428760"/>
          </a:xfrm>
          <a:prstGeom prst="rect">
            <a:avLst/>
          </a:prstGeom>
          <a:noFill/>
        </p:spPr>
      </p:pic>
      <p:pic>
        <p:nvPicPr>
          <p:cNvPr id="2062" name="Picture 14" descr="P:\D.C. systems\NEW course\voltmeter.gif"/>
          <p:cNvPicPr>
            <a:picLocks noChangeAspect="1" noChangeArrowheads="1"/>
          </p:cNvPicPr>
          <p:nvPr/>
        </p:nvPicPr>
        <p:blipFill>
          <a:blip r:embed="rId11"/>
          <a:srcRect/>
          <a:stretch>
            <a:fillRect/>
          </a:stretch>
        </p:blipFill>
        <p:spPr bwMode="auto">
          <a:xfrm>
            <a:off x="6715140" y="3143248"/>
            <a:ext cx="1436678" cy="1436678"/>
          </a:xfrm>
          <a:prstGeom prst="rect">
            <a:avLst/>
          </a:prstGeom>
          <a:noFill/>
        </p:spPr>
      </p:pic>
      <p:sp>
        <p:nvSpPr>
          <p:cNvPr id="17" name="TextBox 16"/>
          <p:cNvSpPr txBox="1"/>
          <p:nvPr/>
        </p:nvSpPr>
        <p:spPr>
          <a:xfrm>
            <a:off x="285720" y="2285992"/>
            <a:ext cx="1428760" cy="369332"/>
          </a:xfrm>
          <a:prstGeom prst="rect">
            <a:avLst/>
          </a:prstGeom>
          <a:noFill/>
        </p:spPr>
        <p:txBody>
          <a:bodyPr wrap="square" rtlCol="0">
            <a:spAutoFit/>
          </a:bodyPr>
          <a:lstStyle/>
          <a:p>
            <a:pPr algn="ctr"/>
            <a:r>
              <a:rPr lang="en-AU" dirty="0" smtClean="0"/>
              <a:t>Cell</a:t>
            </a:r>
            <a:endParaRPr lang="en-AU" dirty="0"/>
          </a:p>
        </p:txBody>
      </p:sp>
      <p:sp>
        <p:nvSpPr>
          <p:cNvPr id="18" name="TextBox 17"/>
          <p:cNvSpPr txBox="1"/>
          <p:nvPr/>
        </p:nvSpPr>
        <p:spPr>
          <a:xfrm>
            <a:off x="2357422" y="2285992"/>
            <a:ext cx="1428760" cy="369332"/>
          </a:xfrm>
          <a:prstGeom prst="rect">
            <a:avLst/>
          </a:prstGeom>
          <a:noFill/>
        </p:spPr>
        <p:txBody>
          <a:bodyPr wrap="square" rtlCol="0">
            <a:spAutoFit/>
          </a:bodyPr>
          <a:lstStyle/>
          <a:p>
            <a:pPr algn="ctr"/>
            <a:r>
              <a:rPr lang="en-AU" dirty="0" smtClean="0"/>
              <a:t>Battery</a:t>
            </a:r>
            <a:endParaRPr lang="en-AU" dirty="0"/>
          </a:p>
        </p:txBody>
      </p:sp>
      <p:sp>
        <p:nvSpPr>
          <p:cNvPr id="19" name="TextBox 18"/>
          <p:cNvSpPr txBox="1"/>
          <p:nvPr/>
        </p:nvSpPr>
        <p:spPr>
          <a:xfrm>
            <a:off x="4500562" y="2285992"/>
            <a:ext cx="1571636" cy="646331"/>
          </a:xfrm>
          <a:prstGeom prst="rect">
            <a:avLst/>
          </a:prstGeom>
          <a:noFill/>
        </p:spPr>
        <p:txBody>
          <a:bodyPr wrap="square" rtlCol="0">
            <a:spAutoFit/>
          </a:bodyPr>
          <a:lstStyle/>
          <a:p>
            <a:pPr algn="ctr"/>
            <a:r>
              <a:rPr lang="en-AU" dirty="0" smtClean="0"/>
              <a:t>Connecting wire</a:t>
            </a:r>
            <a:endParaRPr lang="en-AU" dirty="0"/>
          </a:p>
        </p:txBody>
      </p:sp>
      <p:sp>
        <p:nvSpPr>
          <p:cNvPr id="20" name="TextBox 19"/>
          <p:cNvSpPr txBox="1"/>
          <p:nvPr/>
        </p:nvSpPr>
        <p:spPr>
          <a:xfrm>
            <a:off x="6715140" y="2428868"/>
            <a:ext cx="1428760" cy="369332"/>
          </a:xfrm>
          <a:prstGeom prst="rect">
            <a:avLst/>
          </a:prstGeom>
          <a:noFill/>
        </p:spPr>
        <p:txBody>
          <a:bodyPr wrap="square" rtlCol="0">
            <a:spAutoFit/>
          </a:bodyPr>
          <a:lstStyle/>
          <a:p>
            <a:pPr algn="ctr"/>
            <a:r>
              <a:rPr lang="en-AU" dirty="0" smtClean="0"/>
              <a:t>Junction</a:t>
            </a:r>
            <a:endParaRPr lang="en-AU" dirty="0"/>
          </a:p>
        </p:txBody>
      </p:sp>
      <p:sp>
        <p:nvSpPr>
          <p:cNvPr id="21" name="TextBox 20"/>
          <p:cNvSpPr txBox="1"/>
          <p:nvPr/>
        </p:nvSpPr>
        <p:spPr>
          <a:xfrm>
            <a:off x="285720" y="4500570"/>
            <a:ext cx="1428760" cy="923330"/>
          </a:xfrm>
          <a:prstGeom prst="rect">
            <a:avLst/>
          </a:prstGeom>
          <a:noFill/>
        </p:spPr>
        <p:txBody>
          <a:bodyPr wrap="square" rtlCol="0">
            <a:spAutoFit/>
          </a:bodyPr>
          <a:lstStyle/>
          <a:p>
            <a:pPr algn="ctr"/>
            <a:r>
              <a:rPr lang="en-AU" dirty="0" smtClean="0"/>
              <a:t>Crossing – no junction</a:t>
            </a:r>
            <a:endParaRPr lang="en-AU" dirty="0"/>
          </a:p>
        </p:txBody>
      </p:sp>
      <p:sp>
        <p:nvSpPr>
          <p:cNvPr id="22" name="TextBox 21"/>
          <p:cNvSpPr txBox="1"/>
          <p:nvPr/>
        </p:nvSpPr>
        <p:spPr>
          <a:xfrm>
            <a:off x="2357422" y="4429132"/>
            <a:ext cx="1428760" cy="369332"/>
          </a:xfrm>
          <a:prstGeom prst="rect">
            <a:avLst/>
          </a:prstGeom>
          <a:noFill/>
        </p:spPr>
        <p:txBody>
          <a:bodyPr wrap="square" rtlCol="0">
            <a:spAutoFit/>
          </a:bodyPr>
          <a:lstStyle/>
          <a:p>
            <a:pPr algn="ctr"/>
            <a:r>
              <a:rPr lang="en-AU" dirty="0" smtClean="0"/>
              <a:t>Fuse</a:t>
            </a:r>
            <a:endParaRPr lang="en-AU" dirty="0"/>
          </a:p>
        </p:txBody>
      </p:sp>
      <p:sp>
        <p:nvSpPr>
          <p:cNvPr id="23" name="TextBox 22"/>
          <p:cNvSpPr txBox="1"/>
          <p:nvPr/>
        </p:nvSpPr>
        <p:spPr>
          <a:xfrm>
            <a:off x="4572000" y="4429132"/>
            <a:ext cx="1428760" cy="369332"/>
          </a:xfrm>
          <a:prstGeom prst="rect">
            <a:avLst/>
          </a:prstGeom>
          <a:noFill/>
        </p:spPr>
        <p:txBody>
          <a:bodyPr wrap="square" rtlCol="0">
            <a:spAutoFit/>
          </a:bodyPr>
          <a:lstStyle/>
          <a:p>
            <a:pPr algn="ctr"/>
            <a:r>
              <a:rPr lang="en-AU" dirty="0" smtClean="0"/>
              <a:t>Lamp</a:t>
            </a:r>
            <a:endParaRPr lang="en-AU" dirty="0"/>
          </a:p>
        </p:txBody>
      </p:sp>
      <p:sp>
        <p:nvSpPr>
          <p:cNvPr id="24" name="TextBox 23"/>
          <p:cNvSpPr txBox="1"/>
          <p:nvPr/>
        </p:nvSpPr>
        <p:spPr>
          <a:xfrm>
            <a:off x="6715140" y="4429132"/>
            <a:ext cx="1428760" cy="369332"/>
          </a:xfrm>
          <a:prstGeom prst="rect">
            <a:avLst/>
          </a:prstGeom>
          <a:noFill/>
        </p:spPr>
        <p:txBody>
          <a:bodyPr wrap="square" rtlCol="0">
            <a:spAutoFit/>
          </a:bodyPr>
          <a:lstStyle/>
          <a:p>
            <a:pPr algn="ctr"/>
            <a:r>
              <a:rPr lang="en-AU" dirty="0" smtClean="0"/>
              <a:t>Voltmeter</a:t>
            </a:r>
            <a:endParaRPr lang="en-AU" dirty="0"/>
          </a:p>
        </p:txBody>
      </p:sp>
      <p:sp>
        <p:nvSpPr>
          <p:cNvPr id="25" name="TextBox 24"/>
          <p:cNvSpPr txBox="1"/>
          <p:nvPr/>
        </p:nvSpPr>
        <p:spPr>
          <a:xfrm>
            <a:off x="3143240" y="5929330"/>
            <a:ext cx="1428760" cy="369332"/>
          </a:xfrm>
          <a:prstGeom prst="rect">
            <a:avLst/>
          </a:prstGeom>
          <a:noFill/>
        </p:spPr>
        <p:txBody>
          <a:bodyPr wrap="square" rtlCol="0">
            <a:spAutoFit/>
          </a:bodyPr>
          <a:lstStyle/>
          <a:p>
            <a:pPr algn="ctr"/>
            <a:r>
              <a:rPr lang="en-AU" dirty="0" smtClean="0"/>
              <a:t>Ammeter</a:t>
            </a:r>
            <a:endParaRPr lang="en-AU" dirty="0"/>
          </a:p>
        </p:txBody>
      </p:sp>
      <p:sp>
        <p:nvSpPr>
          <p:cNvPr id="26" name="TextBox 25"/>
          <p:cNvSpPr txBox="1"/>
          <p:nvPr/>
        </p:nvSpPr>
        <p:spPr>
          <a:xfrm>
            <a:off x="6715140" y="5929330"/>
            <a:ext cx="1428760" cy="369332"/>
          </a:xfrm>
          <a:prstGeom prst="rect">
            <a:avLst/>
          </a:prstGeom>
          <a:noFill/>
        </p:spPr>
        <p:txBody>
          <a:bodyPr wrap="square" rtlCol="0">
            <a:spAutoFit/>
          </a:bodyPr>
          <a:lstStyle/>
          <a:p>
            <a:pPr algn="ctr"/>
            <a:r>
              <a:rPr lang="en-AU" dirty="0" smtClean="0"/>
              <a:t>Switch</a:t>
            </a:r>
            <a:endParaRPr lang="en-AU"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00562" y="1481328"/>
            <a:ext cx="4429156" cy="4525963"/>
          </a:xfrm>
        </p:spPr>
        <p:txBody>
          <a:bodyPr/>
          <a:lstStyle/>
          <a:p>
            <a:r>
              <a:rPr lang="en-AU" dirty="0" smtClean="0"/>
              <a:t>Source of Electricity</a:t>
            </a:r>
          </a:p>
        </p:txBody>
      </p:sp>
      <p:pic>
        <p:nvPicPr>
          <p:cNvPr id="5" name="Picture 8" descr="P:\D.C. systems\NEW course\battery.gif"/>
          <p:cNvPicPr>
            <a:picLocks noChangeAspect="1" noChangeArrowheads="1"/>
          </p:cNvPicPr>
          <p:nvPr/>
        </p:nvPicPr>
        <p:blipFill>
          <a:blip r:embed="rId3"/>
          <a:srcRect/>
          <a:stretch>
            <a:fillRect/>
          </a:stretch>
        </p:blipFill>
        <p:spPr bwMode="auto">
          <a:xfrm>
            <a:off x="1500166" y="1071546"/>
            <a:ext cx="1228732" cy="1228732"/>
          </a:xfrm>
          <a:prstGeom prst="rect">
            <a:avLst/>
          </a:prstGeom>
          <a:noFill/>
        </p:spPr>
      </p:pic>
      <p:sp>
        <p:nvSpPr>
          <p:cNvPr id="9" name="Title 2"/>
          <p:cNvSpPr txBox="1">
            <a:spLocks/>
          </p:cNvSpPr>
          <p:nvPr/>
        </p:nvSpPr>
        <p:spPr>
          <a:xfrm>
            <a:off x="428596" y="214290"/>
            <a:ext cx="8186766" cy="1285884"/>
          </a:xfrm>
          <a:prstGeom prst="rect">
            <a:avLst/>
          </a:prstGeom>
        </p:spPr>
        <p:txBody>
          <a:bodyPr vert="horz" rtlCol="0" anchor="ctr">
            <a:normAutofit fontScale="97500" lnSpcReduction="10000"/>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100" b="1" i="0" u="none" strike="noStrike" kern="1200" cap="none" spc="0" normalizeH="0" baseline="0" noProof="0" dirty="0" smtClean="0">
                <a:ln>
                  <a:noFill/>
                </a:ln>
                <a:solidFill>
                  <a:schemeClr val="tx1"/>
                </a:solidFill>
                <a:effectLst>
                  <a:outerShdw blurRad="31750" dist="25400" dir="5400000" algn="tl" rotWithShape="0">
                    <a:srgbClr val="000000">
                      <a:alpha val="25000"/>
                    </a:srgbClr>
                  </a:outerShdw>
                </a:effectLst>
                <a:uLnTx/>
                <a:uFillTx/>
                <a:latin typeface="+mj-lt"/>
                <a:ea typeface="+mj-ea"/>
                <a:cs typeface="+mj-cs"/>
              </a:rPr>
              <a:t>Circuit Diagram for Practical Exercise</a:t>
            </a:r>
            <a:endParaRPr kumimoji="0" lang="en-AU" sz="4100" b="1" i="0" u="none" strike="noStrike" kern="1200" cap="none" spc="0" normalizeH="0" baseline="0" noProof="0" dirty="0">
              <a:ln>
                <a:noFill/>
              </a:ln>
              <a:solidFill>
                <a:schemeClr val="tx1"/>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p:transition>
    <p:sndAc>
      <p:stSnd>
        <p:snd r:embed="rId2" name="arrow.wav" builtIn="1"/>
      </p:stSnd>
    </p:sndAc>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4500562" y="1481328"/>
            <a:ext cx="4429156" cy="4525963"/>
          </a:xfrm>
          <a:prstGeom prst="rect">
            <a:avLst/>
          </a:prstGeom>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AU" sz="2700" b="0" i="0" u="none" strike="noStrike" kern="1200" cap="none" spc="0" normalizeH="0" baseline="0" noProof="0" dirty="0" smtClean="0">
                <a:ln>
                  <a:noFill/>
                </a:ln>
                <a:solidFill>
                  <a:schemeClr val="tx1"/>
                </a:solidFill>
                <a:effectLst/>
                <a:uLnTx/>
                <a:uFillTx/>
                <a:latin typeface="+mn-lt"/>
                <a:ea typeface="+mn-ea"/>
                <a:cs typeface="+mn-cs"/>
              </a:rPr>
              <a:t>Source of Electricity</a:t>
            </a:r>
          </a:p>
          <a:p>
            <a:pPr marL="365760" indent="-256032">
              <a:spcBef>
                <a:spcPts val="400"/>
              </a:spcBef>
              <a:buClr>
                <a:schemeClr val="accent1"/>
              </a:buClr>
              <a:buSzPct val="68000"/>
              <a:buFont typeface="Wingdings 3"/>
              <a:buChar char=""/>
            </a:pPr>
            <a:r>
              <a:rPr lang="en-AU" sz="2800" dirty="0" smtClean="0"/>
              <a:t>Circuit Protection - fuse</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10" name="Picture 8" descr="P:\D.C. systems\NEW course\battery.gif"/>
          <p:cNvPicPr>
            <a:picLocks noChangeAspect="1" noChangeArrowheads="1"/>
          </p:cNvPicPr>
          <p:nvPr/>
        </p:nvPicPr>
        <p:blipFill>
          <a:blip r:embed="rId2"/>
          <a:srcRect/>
          <a:stretch>
            <a:fillRect/>
          </a:stretch>
        </p:blipFill>
        <p:spPr bwMode="auto">
          <a:xfrm>
            <a:off x="1500166" y="1071546"/>
            <a:ext cx="1228732" cy="1228732"/>
          </a:xfrm>
          <a:prstGeom prst="rect">
            <a:avLst/>
          </a:prstGeom>
          <a:noFill/>
        </p:spPr>
      </p:pic>
      <p:pic>
        <p:nvPicPr>
          <p:cNvPr id="11" name="Picture 10" descr="P:\D.C. systems\NEW course\fuse.gif"/>
          <p:cNvPicPr>
            <a:picLocks noChangeAspect="1" noChangeArrowheads="1"/>
          </p:cNvPicPr>
          <p:nvPr/>
        </p:nvPicPr>
        <p:blipFill>
          <a:blip r:embed="rId3"/>
          <a:srcRect/>
          <a:stretch>
            <a:fillRect/>
          </a:stretch>
        </p:blipFill>
        <p:spPr bwMode="auto">
          <a:xfrm rot="5400000">
            <a:off x="3143240" y="1643050"/>
            <a:ext cx="1357322" cy="1357322"/>
          </a:xfrm>
          <a:prstGeom prst="rect">
            <a:avLst/>
          </a:prstGeom>
          <a:noFill/>
        </p:spPr>
      </p:pic>
      <p:sp>
        <p:nvSpPr>
          <p:cNvPr id="13" name="Title 2"/>
          <p:cNvSpPr txBox="1">
            <a:spLocks/>
          </p:cNvSpPr>
          <p:nvPr/>
        </p:nvSpPr>
        <p:spPr>
          <a:xfrm>
            <a:off x="428596" y="214290"/>
            <a:ext cx="8186766" cy="1285884"/>
          </a:xfrm>
          <a:prstGeom prst="rect">
            <a:avLst/>
          </a:prstGeom>
        </p:spPr>
        <p:txBody>
          <a:bodyPr vert="horz" rtlCol="0" anchor="ctr">
            <a:normAutofit fontScale="97500" lnSpcReduction="10000"/>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100" b="1" i="0" u="none" strike="noStrike" kern="1200" cap="none" spc="0" normalizeH="0" baseline="0" noProof="0" dirty="0" smtClean="0">
                <a:ln>
                  <a:noFill/>
                </a:ln>
                <a:solidFill>
                  <a:schemeClr val="tx1"/>
                </a:solidFill>
                <a:effectLst>
                  <a:outerShdw blurRad="31750" dist="25400" dir="5400000" algn="tl" rotWithShape="0">
                    <a:srgbClr val="000000">
                      <a:alpha val="25000"/>
                    </a:srgbClr>
                  </a:outerShdw>
                </a:effectLst>
                <a:uLnTx/>
                <a:uFillTx/>
                <a:latin typeface="+mj-lt"/>
                <a:ea typeface="+mj-ea"/>
                <a:cs typeface="+mj-cs"/>
              </a:rPr>
              <a:t>Circuit Diagram for Practical Exercise</a:t>
            </a:r>
            <a:endParaRPr kumimoji="0" lang="en-AU" sz="4100" b="1" i="0" u="none" strike="noStrike" kern="1200" cap="none" spc="0" normalizeH="0" baseline="0" noProof="0" dirty="0">
              <a:ln>
                <a:noFill/>
              </a:ln>
              <a:solidFill>
                <a:schemeClr val="tx1"/>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
          <p:cNvSpPr txBox="1">
            <a:spLocks/>
          </p:cNvSpPr>
          <p:nvPr/>
        </p:nvSpPr>
        <p:spPr>
          <a:xfrm>
            <a:off x="4500562" y="1481328"/>
            <a:ext cx="4429156" cy="4525963"/>
          </a:xfrm>
          <a:prstGeom prst="rect">
            <a:avLst/>
          </a:prstGeom>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AU" sz="2700" b="0" i="0" u="none" strike="noStrike" kern="1200" cap="none" spc="0" normalizeH="0" baseline="0" noProof="0" dirty="0" smtClean="0">
                <a:ln>
                  <a:noFill/>
                </a:ln>
                <a:solidFill>
                  <a:schemeClr val="tx1"/>
                </a:solidFill>
                <a:effectLst/>
                <a:uLnTx/>
                <a:uFillTx/>
                <a:latin typeface="+mn-lt"/>
                <a:ea typeface="+mn-ea"/>
                <a:cs typeface="+mn-cs"/>
              </a:rPr>
              <a:t>Source of Electricity</a:t>
            </a:r>
          </a:p>
          <a:p>
            <a:pPr marL="365760" indent="-256032">
              <a:spcBef>
                <a:spcPts val="400"/>
              </a:spcBef>
              <a:buClr>
                <a:schemeClr val="accent1"/>
              </a:buClr>
              <a:buSzPct val="68000"/>
              <a:buFont typeface="Wingdings 3"/>
              <a:buChar char=""/>
            </a:pPr>
            <a:r>
              <a:rPr lang="en-AU" sz="2800" dirty="0" smtClean="0"/>
              <a:t>Circuit Protection – fuse</a:t>
            </a:r>
          </a:p>
          <a:p>
            <a:pPr marL="365760" indent="-256032">
              <a:spcBef>
                <a:spcPts val="400"/>
              </a:spcBef>
              <a:buClr>
                <a:schemeClr val="accent1"/>
              </a:buClr>
              <a:buSzPct val="68000"/>
              <a:buFont typeface="Wingdings 3"/>
              <a:buChar char=""/>
            </a:pPr>
            <a:r>
              <a:rPr lang="en-AU" sz="2800" dirty="0" smtClean="0"/>
              <a:t>Ammeter – in series</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smtClean="0">
              <a:ln>
                <a:noFill/>
              </a:ln>
              <a:solidFill>
                <a:schemeClr val="tx1"/>
              </a:solidFill>
              <a:effectLst/>
              <a:uLnTx/>
              <a:uFillTx/>
              <a:latin typeface="+mn-lt"/>
              <a:ea typeface="+mn-ea"/>
              <a:cs typeface="+mn-cs"/>
            </a:endParaRPr>
          </a:p>
        </p:txBody>
      </p:sp>
      <p:grpSp>
        <p:nvGrpSpPr>
          <p:cNvPr id="2" name="Group 16"/>
          <p:cNvGrpSpPr/>
          <p:nvPr/>
        </p:nvGrpSpPr>
        <p:grpSpPr>
          <a:xfrm>
            <a:off x="1500166" y="1071546"/>
            <a:ext cx="3000396" cy="1928826"/>
            <a:chOff x="1500166" y="1071546"/>
            <a:chExt cx="3000396" cy="1928826"/>
          </a:xfrm>
        </p:grpSpPr>
        <p:pic>
          <p:nvPicPr>
            <p:cNvPr id="14" name="Picture 8" descr="P:\D.C. systems\NEW course\battery.gif"/>
            <p:cNvPicPr>
              <a:picLocks noChangeAspect="1" noChangeArrowheads="1"/>
            </p:cNvPicPr>
            <p:nvPr/>
          </p:nvPicPr>
          <p:blipFill>
            <a:blip r:embed="rId2"/>
            <a:srcRect/>
            <a:stretch>
              <a:fillRect/>
            </a:stretch>
          </p:blipFill>
          <p:spPr bwMode="auto">
            <a:xfrm>
              <a:off x="1500166" y="1071546"/>
              <a:ext cx="1228732" cy="1228732"/>
            </a:xfrm>
            <a:prstGeom prst="rect">
              <a:avLst/>
            </a:prstGeom>
            <a:noFill/>
          </p:spPr>
        </p:pic>
        <p:pic>
          <p:nvPicPr>
            <p:cNvPr id="15" name="Picture 14" descr="P:\D.C. systems\NEW course\fuse.gif"/>
            <p:cNvPicPr>
              <a:picLocks noChangeAspect="1" noChangeArrowheads="1"/>
            </p:cNvPicPr>
            <p:nvPr/>
          </p:nvPicPr>
          <p:blipFill>
            <a:blip r:embed="rId3"/>
            <a:srcRect/>
            <a:stretch>
              <a:fillRect/>
            </a:stretch>
          </p:blipFill>
          <p:spPr bwMode="auto">
            <a:xfrm rot="5400000">
              <a:off x="3143240" y="1643050"/>
              <a:ext cx="1357322" cy="1357322"/>
            </a:xfrm>
            <a:prstGeom prst="rect">
              <a:avLst/>
            </a:prstGeom>
            <a:noFill/>
          </p:spPr>
        </p:pic>
      </p:grpSp>
      <p:pic>
        <p:nvPicPr>
          <p:cNvPr id="16" name="Picture 15" descr="P:\D.C. systems\NEW course\ammeter.gif"/>
          <p:cNvPicPr>
            <a:picLocks noChangeAspect="1" noChangeArrowheads="1"/>
          </p:cNvPicPr>
          <p:nvPr/>
        </p:nvPicPr>
        <p:blipFill>
          <a:blip r:embed="rId4"/>
          <a:srcRect/>
          <a:stretch>
            <a:fillRect/>
          </a:stretch>
        </p:blipFill>
        <p:spPr bwMode="auto">
          <a:xfrm rot="5400000">
            <a:off x="3071802" y="3571876"/>
            <a:ext cx="1457332" cy="1457332"/>
          </a:xfrm>
          <a:prstGeom prst="rect">
            <a:avLst/>
          </a:prstGeom>
          <a:noFill/>
        </p:spPr>
      </p:pic>
      <p:sp>
        <p:nvSpPr>
          <p:cNvPr id="18" name="Title 2"/>
          <p:cNvSpPr txBox="1">
            <a:spLocks/>
          </p:cNvSpPr>
          <p:nvPr/>
        </p:nvSpPr>
        <p:spPr>
          <a:xfrm>
            <a:off x="457200" y="274638"/>
            <a:ext cx="8186766" cy="1143000"/>
          </a:xfrm>
          <a:prstGeom prst="rect">
            <a:avLst/>
          </a:prstGeom>
        </p:spPr>
        <p:txBody>
          <a:bodyPr vert="horz" rtlCol="0" anchor="ctr">
            <a:normAutofit fontScale="90000" lnSpcReduction="10000"/>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100" b="1" i="0" u="none" strike="noStrike" kern="1200" cap="none" spc="0" normalizeH="0" baseline="0" noProof="0" dirty="0" smtClean="0">
                <a:ln>
                  <a:noFill/>
                </a:ln>
                <a:solidFill>
                  <a:schemeClr val="tx1"/>
                </a:solidFill>
                <a:effectLst>
                  <a:outerShdw blurRad="31750" dist="25400" dir="5400000" algn="tl" rotWithShape="0">
                    <a:srgbClr val="000000">
                      <a:alpha val="25000"/>
                    </a:srgbClr>
                  </a:outerShdw>
                </a:effectLst>
                <a:uLnTx/>
                <a:uFillTx/>
                <a:latin typeface="+mj-lt"/>
                <a:ea typeface="+mj-ea"/>
                <a:cs typeface="+mj-cs"/>
              </a:rPr>
              <a:t>Circuit Diagram for Practical Exercise</a:t>
            </a:r>
            <a:endParaRPr kumimoji="0" lang="en-AU" sz="4100" b="1" i="0" u="none" strike="noStrike" kern="1200" cap="none" spc="0" normalizeH="0" baseline="0" noProof="0" dirty="0">
              <a:ln>
                <a:noFill/>
              </a:ln>
              <a:solidFill>
                <a:schemeClr val="tx1"/>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4500562" y="1481328"/>
            <a:ext cx="4643438" cy="4525963"/>
          </a:xfrm>
          <a:prstGeom prst="rect">
            <a:avLst/>
          </a:prstGeom>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AU" sz="2700" b="0" i="0" u="none" strike="noStrike" kern="1200" cap="none" spc="0" normalizeH="0" baseline="0" noProof="0" dirty="0" smtClean="0">
                <a:ln>
                  <a:noFill/>
                </a:ln>
                <a:solidFill>
                  <a:schemeClr val="tx1"/>
                </a:solidFill>
                <a:effectLst/>
                <a:uLnTx/>
                <a:uFillTx/>
                <a:latin typeface="+mn-lt"/>
                <a:ea typeface="+mn-ea"/>
                <a:cs typeface="+mn-cs"/>
              </a:rPr>
              <a:t>Source of Electricity</a:t>
            </a:r>
          </a:p>
          <a:p>
            <a:pPr marL="365760" indent="-256032">
              <a:spcBef>
                <a:spcPts val="400"/>
              </a:spcBef>
              <a:buClr>
                <a:schemeClr val="accent1"/>
              </a:buClr>
              <a:buSzPct val="68000"/>
              <a:buFont typeface="Wingdings 3"/>
              <a:buChar char=""/>
            </a:pPr>
            <a:r>
              <a:rPr lang="en-AU" sz="2800" dirty="0" smtClean="0"/>
              <a:t>Circuit Protection – fuse</a:t>
            </a:r>
          </a:p>
          <a:p>
            <a:pPr marL="365760" indent="-256032">
              <a:spcBef>
                <a:spcPts val="400"/>
              </a:spcBef>
              <a:buClr>
                <a:schemeClr val="accent1"/>
              </a:buClr>
              <a:buSzPct val="68000"/>
              <a:buFont typeface="Wingdings 3"/>
              <a:buChar char=""/>
            </a:pPr>
            <a:r>
              <a:rPr lang="en-AU" sz="2800" dirty="0" smtClean="0"/>
              <a:t>Ammeter – in series</a:t>
            </a:r>
          </a:p>
          <a:p>
            <a:pPr marL="365760" indent="-256032">
              <a:spcBef>
                <a:spcPts val="400"/>
              </a:spcBef>
              <a:buClr>
                <a:schemeClr val="accent1"/>
              </a:buClr>
              <a:buSzPct val="68000"/>
              <a:buFont typeface="Wingdings 3"/>
              <a:buChar char=""/>
            </a:pPr>
            <a:r>
              <a:rPr lang="en-AU" sz="2800" dirty="0" smtClean="0"/>
              <a:t>Control device - switch</a:t>
            </a:r>
          </a:p>
          <a:p>
            <a:pPr marL="365760" indent="-256032">
              <a:spcBef>
                <a:spcPts val="400"/>
              </a:spcBef>
              <a:buClr>
                <a:schemeClr val="accent1"/>
              </a:buClr>
              <a:buSzPct val="68000"/>
              <a:buFont typeface="Wingdings 3"/>
              <a:buChar char=""/>
            </a:pPr>
            <a:endParaRPr lang="en-AU" sz="28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smtClean="0">
              <a:ln>
                <a:noFill/>
              </a:ln>
              <a:solidFill>
                <a:schemeClr val="tx1"/>
              </a:solidFill>
              <a:effectLst/>
              <a:uLnTx/>
              <a:uFillTx/>
              <a:latin typeface="+mn-lt"/>
              <a:ea typeface="+mn-ea"/>
              <a:cs typeface="+mn-cs"/>
            </a:endParaRPr>
          </a:p>
        </p:txBody>
      </p:sp>
      <p:grpSp>
        <p:nvGrpSpPr>
          <p:cNvPr id="2" name="Group 21"/>
          <p:cNvGrpSpPr/>
          <p:nvPr/>
        </p:nvGrpSpPr>
        <p:grpSpPr>
          <a:xfrm>
            <a:off x="1500166" y="1071546"/>
            <a:ext cx="3028968" cy="3957662"/>
            <a:chOff x="1500166" y="1071546"/>
            <a:chExt cx="3028968" cy="3957662"/>
          </a:xfrm>
        </p:grpSpPr>
        <p:pic>
          <p:nvPicPr>
            <p:cNvPr id="18" name="Picture 8" descr="P:\D.C. systems\NEW course\battery.gif"/>
            <p:cNvPicPr>
              <a:picLocks noChangeAspect="1" noChangeArrowheads="1"/>
            </p:cNvPicPr>
            <p:nvPr/>
          </p:nvPicPr>
          <p:blipFill>
            <a:blip r:embed="rId2"/>
            <a:srcRect/>
            <a:stretch>
              <a:fillRect/>
            </a:stretch>
          </p:blipFill>
          <p:spPr bwMode="auto">
            <a:xfrm>
              <a:off x="1500166" y="1071546"/>
              <a:ext cx="1228732" cy="1228732"/>
            </a:xfrm>
            <a:prstGeom prst="rect">
              <a:avLst/>
            </a:prstGeom>
            <a:noFill/>
          </p:spPr>
        </p:pic>
        <p:pic>
          <p:nvPicPr>
            <p:cNvPr id="19" name="Picture 18" descr="P:\D.C. systems\NEW course\fuse.gif"/>
            <p:cNvPicPr>
              <a:picLocks noChangeAspect="1" noChangeArrowheads="1"/>
            </p:cNvPicPr>
            <p:nvPr/>
          </p:nvPicPr>
          <p:blipFill>
            <a:blip r:embed="rId3"/>
            <a:srcRect/>
            <a:stretch>
              <a:fillRect/>
            </a:stretch>
          </p:blipFill>
          <p:spPr bwMode="auto">
            <a:xfrm rot="5400000">
              <a:off x="3143240" y="1643050"/>
              <a:ext cx="1357322" cy="1357322"/>
            </a:xfrm>
            <a:prstGeom prst="rect">
              <a:avLst/>
            </a:prstGeom>
            <a:noFill/>
          </p:spPr>
        </p:pic>
        <p:pic>
          <p:nvPicPr>
            <p:cNvPr id="20" name="Picture 19" descr="P:\D.C. systems\NEW course\ammeter.gif"/>
            <p:cNvPicPr>
              <a:picLocks noChangeAspect="1" noChangeArrowheads="1"/>
            </p:cNvPicPr>
            <p:nvPr/>
          </p:nvPicPr>
          <p:blipFill>
            <a:blip r:embed="rId4"/>
            <a:srcRect/>
            <a:stretch>
              <a:fillRect/>
            </a:stretch>
          </p:blipFill>
          <p:spPr bwMode="auto">
            <a:xfrm rot="5400000">
              <a:off x="3071802" y="3571876"/>
              <a:ext cx="1457332" cy="1457332"/>
            </a:xfrm>
            <a:prstGeom prst="rect">
              <a:avLst/>
            </a:prstGeom>
            <a:noFill/>
          </p:spPr>
        </p:pic>
      </p:grpSp>
      <p:pic>
        <p:nvPicPr>
          <p:cNvPr id="21" name="Picture 13" descr="P:\D.C. systems\NEW course\switch.gif"/>
          <p:cNvPicPr>
            <a:picLocks noChangeAspect="1" noChangeArrowheads="1"/>
          </p:cNvPicPr>
          <p:nvPr/>
        </p:nvPicPr>
        <p:blipFill>
          <a:blip r:embed="rId5"/>
          <a:srcRect/>
          <a:stretch>
            <a:fillRect/>
          </a:stretch>
        </p:blipFill>
        <p:spPr bwMode="auto">
          <a:xfrm rot="10800000">
            <a:off x="2143108" y="4857760"/>
            <a:ext cx="1428760" cy="1428760"/>
          </a:xfrm>
          <a:prstGeom prst="rect">
            <a:avLst/>
          </a:prstGeom>
          <a:noFill/>
        </p:spPr>
      </p:pic>
      <p:sp>
        <p:nvSpPr>
          <p:cNvPr id="23" name="Title 2"/>
          <p:cNvSpPr txBox="1">
            <a:spLocks/>
          </p:cNvSpPr>
          <p:nvPr/>
        </p:nvSpPr>
        <p:spPr>
          <a:xfrm>
            <a:off x="457200" y="274638"/>
            <a:ext cx="8186766" cy="1143000"/>
          </a:xfrm>
          <a:prstGeom prst="rect">
            <a:avLst/>
          </a:prstGeom>
        </p:spPr>
        <p:txBody>
          <a:bodyPr vert="horz" rtlCol="0" anchor="ctr">
            <a:normAutofit fontScale="90000" lnSpcReduction="10000"/>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100" b="1" i="0" u="none" strike="noStrike" kern="1200" cap="none" spc="0" normalizeH="0" baseline="0" noProof="0" dirty="0" smtClean="0">
                <a:ln>
                  <a:noFill/>
                </a:ln>
                <a:solidFill>
                  <a:schemeClr val="tx1"/>
                </a:solidFill>
                <a:effectLst>
                  <a:outerShdw blurRad="31750" dist="25400" dir="5400000" algn="tl" rotWithShape="0">
                    <a:srgbClr val="000000">
                      <a:alpha val="25000"/>
                    </a:srgbClr>
                  </a:outerShdw>
                </a:effectLst>
                <a:uLnTx/>
                <a:uFillTx/>
                <a:latin typeface="+mj-lt"/>
                <a:ea typeface="+mj-ea"/>
                <a:cs typeface="+mj-cs"/>
              </a:rPr>
              <a:t>Circuit Diagram for Practical Exercise</a:t>
            </a:r>
            <a:endParaRPr kumimoji="0" lang="en-AU" sz="4100" b="1" i="0" u="none" strike="noStrike" kern="1200" cap="none" spc="0" normalizeH="0" baseline="0" noProof="0" dirty="0">
              <a:ln>
                <a:noFill/>
              </a:ln>
              <a:solidFill>
                <a:schemeClr val="tx1"/>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P:\D.C. systems\Lucas_Heights_reactor_wideweb__470x312,0.jpg"/>
          <p:cNvPicPr>
            <a:picLocks noChangeAspect="1" noChangeArrowheads="1"/>
          </p:cNvPicPr>
          <p:nvPr/>
        </p:nvPicPr>
        <p:blipFill>
          <a:blip r:embed="rId2" cstate="print"/>
          <a:srcRect/>
          <a:stretch>
            <a:fillRect/>
          </a:stretch>
        </p:blipFill>
        <p:spPr bwMode="auto">
          <a:xfrm>
            <a:off x="3357554" y="4286256"/>
            <a:ext cx="3551292" cy="2357454"/>
          </a:xfrm>
          <a:prstGeom prst="rect">
            <a:avLst/>
          </a:prstGeom>
          <a:noFill/>
        </p:spPr>
      </p:pic>
      <p:sp>
        <p:nvSpPr>
          <p:cNvPr id="2" name="Title 1"/>
          <p:cNvSpPr>
            <a:spLocks noGrp="1"/>
          </p:cNvSpPr>
          <p:nvPr>
            <p:ph type="title"/>
          </p:nvPr>
        </p:nvSpPr>
        <p:spPr>
          <a:xfrm>
            <a:off x="428596" y="357166"/>
            <a:ext cx="8229600" cy="867524"/>
          </a:xfrm>
        </p:spPr>
        <p:txBody>
          <a:bodyPr>
            <a:normAutofit/>
          </a:bodyPr>
          <a:lstStyle/>
          <a:p>
            <a:pPr algn="ctr"/>
            <a:r>
              <a:rPr lang="en-AU" dirty="0" smtClean="0"/>
              <a:t>Sources of Current Electricity</a:t>
            </a:r>
            <a:endParaRPr lang="en-AU" dirty="0"/>
          </a:p>
        </p:txBody>
      </p:sp>
      <p:pic>
        <p:nvPicPr>
          <p:cNvPr id="6149" name="Picture 5" descr="P:\D.C. systems\SnowyHydro_Ph_50.jpg"/>
          <p:cNvPicPr>
            <a:picLocks noChangeAspect="1" noChangeArrowheads="1"/>
          </p:cNvPicPr>
          <p:nvPr/>
        </p:nvPicPr>
        <p:blipFill>
          <a:blip r:embed="rId3" cstate="print"/>
          <a:srcRect/>
          <a:stretch>
            <a:fillRect/>
          </a:stretch>
        </p:blipFill>
        <p:spPr bwMode="auto">
          <a:xfrm>
            <a:off x="0" y="1142984"/>
            <a:ext cx="3692295" cy="2714644"/>
          </a:xfrm>
          <a:prstGeom prst="rect">
            <a:avLst/>
          </a:prstGeom>
          <a:noFill/>
        </p:spPr>
      </p:pic>
      <p:pic>
        <p:nvPicPr>
          <p:cNvPr id="6150" name="Picture 6" descr="P:\D.C. systems\gridphoto solar.jpg"/>
          <p:cNvPicPr>
            <a:picLocks noChangeAspect="1" noChangeArrowheads="1"/>
          </p:cNvPicPr>
          <p:nvPr/>
        </p:nvPicPr>
        <p:blipFill>
          <a:blip r:embed="rId4" cstate="print"/>
          <a:srcRect/>
          <a:stretch>
            <a:fillRect/>
          </a:stretch>
        </p:blipFill>
        <p:spPr bwMode="auto">
          <a:xfrm>
            <a:off x="0" y="3857628"/>
            <a:ext cx="4000528" cy="2649239"/>
          </a:xfrm>
          <a:prstGeom prst="rect">
            <a:avLst/>
          </a:prstGeom>
          <a:noFill/>
        </p:spPr>
      </p:pic>
      <p:pic>
        <p:nvPicPr>
          <p:cNvPr id="6147" name="Picture 3" descr="P:\D.C. systems\gas long_beach_power_plant.jpg"/>
          <p:cNvPicPr>
            <a:picLocks noChangeAspect="1" noChangeArrowheads="1"/>
          </p:cNvPicPr>
          <p:nvPr/>
        </p:nvPicPr>
        <p:blipFill>
          <a:blip r:embed="rId5" cstate="print"/>
          <a:srcRect/>
          <a:stretch>
            <a:fillRect/>
          </a:stretch>
        </p:blipFill>
        <p:spPr bwMode="auto">
          <a:xfrm>
            <a:off x="2143108" y="1428736"/>
            <a:ext cx="4143404" cy="2825802"/>
          </a:xfrm>
          <a:prstGeom prst="rect">
            <a:avLst/>
          </a:prstGeom>
          <a:noFill/>
        </p:spPr>
      </p:pic>
      <p:pic>
        <p:nvPicPr>
          <p:cNvPr id="6151" name="Picture 7" descr="P:\D.C. systems\Windfarm.jpg"/>
          <p:cNvPicPr>
            <a:picLocks noChangeAspect="1" noChangeArrowheads="1"/>
          </p:cNvPicPr>
          <p:nvPr/>
        </p:nvPicPr>
        <p:blipFill>
          <a:blip r:embed="rId6" cstate="print"/>
          <a:srcRect/>
          <a:stretch>
            <a:fillRect/>
          </a:stretch>
        </p:blipFill>
        <p:spPr bwMode="auto">
          <a:xfrm>
            <a:off x="5520748" y="1214422"/>
            <a:ext cx="3623252" cy="2714644"/>
          </a:xfrm>
          <a:prstGeom prst="rect">
            <a:avLst/>
          </a:prstGeom>
          <a:noFill/>
        </p:spPr>
      </p:pic>
      <p:pic>
        <p:nvPicPr>
          <p:cNvPr id="6146" name="Picture 2" descr="P:\D.C. systems\coal-plant_small.jpg"/>
          <p:cNvPicPr>
            <a:picLocks noChangeAspect="1" noChangeArrowheads="1"/>
          </p:cNvPicPr>
          <p:nvPr/>
        </p:nvPicPr>
        <p:blipFill>
          <a:blip r:embed="rId7" cstate="print"/>
          <a:srcRect/>
          <a:stretch>
            <a:fillRect/>
          </a:stretch>
        </p:blipFill>
        <p:spPr bwMode="auto">
          <a:xfrm>
            <a:off x="6786578" y="3429000"/>
            <a:ext cx="2138359" cy="3194810"/>
          </a:xfrm>
          <a:prstGeom prst="rect">
            <a:avLst/>
          </a:prstGeom>
          <a:noFill/>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
          <p:cNvSpPr txBox="1">
            <a:spLocks/>
          </p:cNvSpPr>
          <p:nvPr/>
        </p:nvSpPr>
        <p:spPr>
          <a:xfrm>
            <a:off x="4500562" y="1481328"/>
            <a:ext cx="4643438" cy="4525963"/>
          </a:xfrm>
          <a:prstGeom prst="rect">
            <a:avLst/>
          </a:prstGeom>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AU" sz="2700" b="0" i="0" u="none" strike="noStrike" kern="1200" cap="none" spc="0" normalizeH="0" baseline="0" noProof="0" dirty="0" smtClean="0">
                <a:ln>
                  <a:noFill/>
                </a:ln>
                <a:solidFill>
                  <a:schemeClr val="tx1"/>
                </a:solidFill>
                <a:effectLst/>
                <a:uLnTx/>
                <a:uFillTx/>
                <a:latin typeface="+mn-lt"/>
                <a:ea typeface="+mn-ea"/>
                <a:cs typeface="+mn-cs"/>
              </a:rPr>
              <a:t>Source of Electricity</a:t>
            </a:r>
          </a:p>
          <a:p>
            <a:pPr marL="365760" indent="-256032">
              <a:spcBef>
                <a:spcPts val="400"/>
              </a:spcBef>
              <a:buClr>
                <a:schemeClr val="accent1"/>
              </a:buClr>
              <a:buSzPct val="68000"/>
              <a:buFont typeface="Wingdings 3"/>
              <a:buChar char=""/>
            </a:pPr>
            <a:r>
              <a:rPr lang="en-AU" sz="2800" dirty="0" smtClean="0"/>
              <a:t>Circuit Protection – fuse</a:t>
            </a:r>
          </a:p>
          <a:p>
            <a:pPr marL="365760" indent="-256032">
              <a:spcBef>
                <a:spcPts val="400"/>
              </a:spcBef>
              <a:buClr>
                <a:schemeClr val="accent1"/>
              </a:buClr>
              <a:buSzPct val="68000"/>
              <a:buFont typeface="Wingdings 3"/>
              <a:buChar char=""/>
            </a:pPr>
            <a:r>
              <a:rPr lang="en-AU" sz="2800" dirty="0" smtClean="0"/>
              <a:t>Ammeter – in series</a:t>
            </a:r>
          </a:p>
          <a:p>
            <a:pPr marL="365760" indent="-256032">
              <a:spcBef>
                <a:spcPts val="400"/>
              </a:spcBef>
              <a:buClr>
                <a:schemeClr val="accent1"/>
              </a:buClr>
              <a:buSzPct val="68000"/>
              <a:buFont typeface="Wingdings 3"/>
              <a:buChar char=""/>
            </a:pPr>
            <a:r>
              <a:rPr lang="en-AU" sz="2800" dirty="0" smtClean="0"/>
              <a:t>Control device – switch</a:t>
            </a:r>
          </a:p>
          <a:p>
            <a:pPr marL="365760" indent="-256032">
              <a:spcBef>
                <a:spcPts val="400"/>
              </a:spcBef>
              <a:buClr>
                <a:schemeClr val="accent1"/>
              </a:buClr>
              <a:buSzPct val="68000"/>
              <a:buFont typeface="Wingdings 3"/>
              <a:buChar char=""/>
            </a:pPr>
            <a:r>
              <a:rPr lang="en-AU" sz="2800" dirty="0" smtClean="0"/>
              <a:t>Load – what the electricity is powering</a:t>
            </a:r>
          </a:p>
          <a:p>
            <a:pPr marL="365760" indent="-256032">
              <a:spcBef>
                <a:spcPts val="400"/>
              </a:spcBef>
              <a:buClr>
                <a:schemeClr val="accent1"/>
              </a:buClr>
              <a:buSzPct val="68000"/>
              <a:buFont typeface="Wingdings 3"/>
              <a:buChar char=""/>
            </a:pPr>
            <a:endParaRPr lang="en-AU" sz="28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smtClean="0">
              <a:ln>
                <a:noFill/>
              </a:ln>
              <a:solidFill>
                <a:schemeClr val="tx1"/>
              </a:solidFill>
              <a:effectLst/>
              <a:uLnTx/>
              <a:uFillTx/>
              <a:latin typeface="+mn-lt"/>
              <a:ea typeface="+mn-ea"/>
              <a:cs typeface="+mn-cs"/>
            </a:endParaRPr>
          </a:p>
        </p:txBody>
      </p:sp>
      <p:grpSp>
        <p:nvGrpSpPr>
          <p:cNvPr id="2" name="Group 18"/>
          <p:cNvGrpSpPr/>
          <p:nvPr/>
        </p:nvGrpSpPr>
        <p:grpSpPr>
          <a:xfrm>
            <a:off x="1500166" y="1071546"/>
            <a:ext cx="3028968" cy="5214974"/>
            <a:chOff x="1500166" y="1071546"/>
            <a:chExt cx="3028968" cy="5214974"/>
          </a:xfrm>
        </p:grpSpPr>
        <p:pic>
          <p:nvPicPr>
            <p:cNvPr id="14" name="Picture 8" descr="P:\D.C. systems\NEW course\battery.gif"/>
            <p:cNvPicPr>
              <a:picLocks noChangeAspect="1" noChangeArrowheads="1"/>
            </p:cNvPicPr>
            <p:nvPr/>
          </p:nvPicPr>
          <p:blipFill>
            <a:blip r:embed="rId2"/>
            <a:srcRect/>
            <a:stretch>
              <a:fillRect/>
            </a:stretch>
          </p:blipFill>
          <p:spPr bwMode="auto">
            <a:xfrm>
              <a:off x="1500166" y="1071546"/>
              <a:ext cx="1228732" cy="1228732"/>
            </a:xfrm>
            <a:prstGeom prst="rect">
              <a:avLst/>
            </a:prstGeom>
            <a:noFill/>
          </p:spPr>
        </p:pic>
        <p:pic>
          <p:nvPicPr>
            <p:cNvPr id="15" name="Picture 14" descr="P:\D.C. systems\NEW course\fuse.gif"/>
            <p:cNvPicPr>
              <a:picLocks noChangeAspect="1" noChangeArrowheads="1"/>
            </p:cNvPicPr>
            <p:nvPr/>
          </p:nvPicPr>
          <p:blipFill>
            <a:blip r:embed="rId3"/>
            <a:srcRect/>
            <a:stretch>
              <a:fillRect/>
            </a:stretch>
          </p:blipFill>
          <p:spPr bwMode="auto">
            <a:xfrm rot="5400000">
              <a:off x="3143240" y="1643050"/>
              <a:ext cx="1357322" cy="1357322"/>
            </a:xfrm>
            <a:prstGeom prst="rect">
              <a:avLst/>
            </a:prstGeom>
            <a:noFill/>
          </p:spPr>
        </p:pic>
        <p:pic>
          <p:nvPicPr>
            <p:cNvPr id="16" name="Picture 15" descr="P:\D.C. systems\NEW course\ammeter.gif"/>
            <p:cNvPicPr>
              <a:picLocks noChangeAspect="1" noChangeArrowheads="1"/>
            </p:cNvPicPr>
            <p:nvPr/>
          </p:nvPicPr>
          <p:blipFill>
            <a:blip r:embed="rId4"/>
            <a:srcRect/>
            <a:stretch>
              <a:fillRect/>
            </a:stretch>
          </p:blipFill>
          <p:spPr bwMode="auto">
            <a:xfrm rot="5400000">
              <a:off x="3071802" y="3571876"/>
              <a:ext cx="1457332" cy="1457332"/>
            </a:xfrm>
            <a:prstGeom prst="rect">
              <a:avLst/>
            </a:prstGeom>
            <a:noFill/>
          </p:spPr>
        </p:pic>
        <p:pic>
          <p:nvPicPr>
            <p:cNvPr id="17" name="Picture 13" descr="P:\D.C. systems\NEW course\switch.gif"/>
            <p:cNvPicPr>
              <a:picLocks noChangeAspect="1" noChangeArrowheads="1"/>
            </p:cNvPicPr>
            <p:nvPr/>
          </p:nvPicPr>
          <p:blipFill>
            <a:blip r:embed="rId5"/>
            <a:srcRect/>
            <a:stretch>
              <a:fillRect/>
            </a:stretch>
          </p:blipFill>
          <p:spPr bwMode="auto">
            <a:xfrm rot="10800000">
              <a:off x="2143108" y="4857760"/>
              <a:ext cx="1428760" cy="1428760"/>
            </a:xfrm>
            <a:prstGeom prst="rect">
              <a:avLst/>
            </a:prstGeom>
            <a:noFill/>
          </p:spPr>
        </p:pic>
      </p:grpSp>
      <p:pic>
        <p:nvPicPr>
          <p:cNvPr id="18" name="Picture 17" descr="P:\D.C. systems\NEW course\lamp3.gif"/>
          <p:cNvPicPr>
            <a:picLocks noChangeAspect="1" noChangeArrowheads="1"/>
          </p:cNvPicPr>
          <p:nvPr/>
        </p:nvPicPr>
        <p:blipFill>
          <a:blip r:embed="rId6"/>
          <a:srcRect/>
          <a:stretch>
            <a:fillRect/>
          </a:stretch>
        </p:blipFill>
        <p:spPr bwMode="auto">
          <a:xfrm>
            <a:off x="571472" y="4929198"/>
            <a:ext cx="1357322" cy="1357322"/>
          </a:xfrm>
          <a:prstGeom prst="rect">
            <a:avLst/>
          </a:prstGeom>
          <a:noFill/>
        </p:spPr>
      </p:pic>
      <p:sp>
        <p:nvSpPr>
          <p:cNvPr id="20" name="Title 2"/>
          <p:cNvSpPr txBox="1">
            <a:spLocks/>
          </p:cNvSpPr>
          <p:nvPr/>
        </p:nvSpPr>
        <p:spPr>
          <a:xfrm>
            <a:off x="457200" y="274638"/>
            <a:ext cx="8186766" cy="1143000"/>
          </a:xfrm>
          <a:prstGeom prst="rect">
            <a:avLst/>
          </a:prstGeom>
        </p:spPr>
        <p:txBody>
          <a:bodyPr vert="horz" rtlCol="0" anchor="ctr">
            <a:normAutofit fontScale="90000" lnSpcReduction="10000"/>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100" b="1" i="0" u="none" strike="noStrike" kern="1200" cap="none" spc="0" normalizeH="0" baseline="0" noProof="0" dirty="0" smtClean="0">
                <a:ln>
                  <a:noFill/>
                </a:ln>
                <a:solidFill>
                  <a:schemeClr val="tx1"/>
                </a:solidFill>
                <a:effectLst>
                  <a:outerShdw blurRad="31750" dist="25400" dir="5400000" algn="tl" rotWithShape="0">
                    <a:srgbClr val="000000">
                      <a:alpha val="25000"/>
                    </a:srgbClr>
                  </a:outerShdw>
                </a:effectLst>
                <a:uLnTx/>
                <a:uFillTx/>
                <a:latin typeface="+mj-lt"/>
                <a:ea typeface="+mj-ea"/>
                <a:cs typeface="+mj-cs"/>
              </a:rPr>
              <a:t>Circuit Diagram for Practical Exercise</a:t>
            </a:r>
            <a:endParaRPr kumimoji="0" lang="en-AU" sz="4100" b="1" i="0" u="none" strike="noStrike" kern="1200" cap="none" spc="0" normalizeH="0" baseline="0" noProof="0" dirty="0">
              <a:ln>
                <a:noFill/>
              </a:ln>
              <a:solidFill>
                <a:schemeClr val="tx1"/>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
          <p:cNvSpPr txBox="1">
            <a:spLocks/>
          </p:cNvSpPr>
          <p:nvPr/>
        </p:nvSpPr>
        <p:spPr>
          <a:xfrm>
            <a:off x="4500562" y="1481328"/>
            <a:ext cx="4643438" cy="4525963"/>
          </a:xfrm>
          <a:prstGeom prst="rect">
            <a:avLst/>
          </a:prstGeom>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AU" sz="2700" b="0" i="0" u="none" strike="noStrike" kern="1200" cap="none" spc="0" normalizeH="0" baseline="0" noProof="0" dirty="0" smtClean="0">
                <a:ln>
                  <a:noFill/>
                </a:ln>
                <a:solidFill>
                  <a:schemeClr val="tx1"/>
                </a:solidFill>
                <a:effectLst/>
                <a:uLnTx/>
                <a:uFillTx/>
                <a:latin typeface="+mn-lt"/>
                <a:ea typeface="+mn-ea"/>
                <a:cs typeface="+mn-cs"/>
              </a:rPr>
              <a:t>Source of Electricity</a:t>
            </a:r>
          </a:p>
          <a:p>
            <a:pPr marL="365760" indent="-256032">
              <a:spcBef>
                <a:spcPts val="400"/>
              </a:spcBef>
              <a:buClr>
                <a:schemeClr val="accent1"/>
              </a:buClr>
              <a:buSzPct val="68000"/>
              <a:buFont typeface="Wingdings 3"/>
              <a:buChar char=""/>
            </a:pPr>
            <a:r>
              <a:rPr lang="en-AU" sz="2800" dirty="0" smtClean="0"/>
              <a:t>Circuit Protection – fuse</a:t>
            </a:r>
          </a:p>
          <a:p>
            <a:pPr marL="365760" indent="-256032">
              <a:spcBef>
                <a:spcPts val="400"/>
              </a:spcBef>
              <a:buClr>
                <a:schemeClr val="accent1"/>
              </a:buClr>
              <a:buSzPct val="68000"/>
              <a:buFont typeface="Wingdings 3"/>
              <a:buChar char=""/>
            </a:pPr>
            <a:r>
              <a:rPr lang="en-AU" sz="2800" dirty="0" smtClean="0"/>
              <a:t>Ammeter – in series</a:t>
            </a:r>
          </a:p>
          <a:p>
            <a:pPr marL="365760" indent="-256032">
              <a:spcBef>
                <a:spcPts val="400"/>
              </a:spcBef>
              <a:buClr>
                <a:schemeClr val="accent1"/>
              </a:buClr>
              <a:buSzPct val="68000"/>
              <a:buFont typeface="Wingdings 3"/>
              <a:buChar char=""/>
            </a:pPr>
            <a:r>
              <a:rPr lang="en-AU" sz="2800" dirty="0" smtClean="0"/>
              <a:t>Control device – switch</a:t>
            </a:r>
          </a:p>
          <a:p>
            <a:pPr marL="365760" indent="-256032">
              <a:spcBef>
                <a:spcPts val="400"/>
              </a:spcBef>
              <a:buClr>
                <a:schemeClr val="accent1"/>
              </a:buClr>
              <a:buSzPct val="68000"/>
              <a:buFont typeface="Wingdings 3"/>
              <a:buChar char=""/>
            </a:pPr>
            <a:r>
              <a:rPr lang="en-AU" sz="2800" dirty="0" smtClean="0"/>
              <a:t>Load – what the electricity is powering</a:t>
            </a:r>
          </a:p>
          <a:p>
            <a:pPr marL="365760" indent="-256032">
              <a:spcBef>
                <a:spcPts val="400"/>
              </a:spcBef>
              <a:buClr>
                <a:schemeClr val="accent1"/>
              </a:buClr>
              <a:buSzPct val="68000"/>
              <a:buFont typeface="Wingdings 3"/>
              <a:buChar char=""/>
            </a:pPr>
            <a:r>
              <a:rPr lang="en-AU" sz="2800" dirty="0" smtClean="0"/>
              <a:t>Voltmeter – in parallel</a:t>
            </a:r>
          </a:p>
          <a:p>
            <a:pPr marL="365760" indent="-256032">
              <a:spcBef>
                <a:spcPts val="400"/>
              </a:spcBef>
              <a:buClr>
                <a:schemeClr val="accent1"/>
              </a:buClr>
              <a:buSzPct val="68000"/>
              <a:buFont typeface="Wingdings 3"/>
              <a:buChar char=""/>
            </a:pPr>
            <a:endParaRPr lang="en-AU" sz="28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smtClean="0">
              <a:ln>
                <a:noFill/>
              </a:ln>
              <a:solidFill>
                <a:schemeClr val="tx1"/>
              </a:solidFill>
              <a:effectLst/>
              <a:uLnTx/>
              <a:uFillTx/>
              <a:latin typeface="+mn-lt"/>
              <a:ea typeface="+mn-ea"/>
              <a:cs typeface="+mn-cs"/>
            </a:endParaRPr>
          </a:p>
        </p:txBody>
      </p:sp>
      <p:grpSp>
        <p:nvGrpSpPr>
          <p:cNvPr id="2" name="Group 28"/>
          <p:cNvGrpSpPr/>
          <p:nvPr/>
        </p:nvGrpSpPr>
        <p:grpSpPr>
          <a:xfrm>
            <a:off x="571472" y="1071546"/>
            <a:ext cx="3957662" cy="5214974"/>
            <a:chOff x="571472" y="1071546"/>
            <a:chExt cx="3957662" cy="5214974"/>
          </a:xfrm>
        </p:grpSpPr>
        <p:pic>
          <p:nvPicPr>
            <p:cNvPr id="23" name="Picture 8" descr="P:\D.C. systems\NEW course\battery.gif"/>
            <p:cNvPicPr>
              <a:picLocks noChangeAspect="1" noChangeArrowheads="1"/>
            </p:cNvPicPr>
            <p:nvPr/>
          </p:nvPicPr>
          <p:blipFill>
            <a:blip r:embed="rId2"/>
            <a:srcRect/>
            <a:stretch>
              <a:fillRect/>
            </a:stretch>
          </p:blipFill>
          <p:spPr bwMode="auto">
            <a:xfrm>
              <a:off x="1500166" y="1071546"/>
              <a:ext cx="1228732" cy="1228732"/>
            </a:xfrm>
            <a:prstGeom prst="rect">
              <a:avLst/>
            </a:prstGeom>
            <a:noFill/>
          </p:spPr>
        </p:pic>
        <p:pic>
          <p:nvPicPr>
            <p:cNvPr id="24" name="Picture 23" descr="P:\D.C. systems\NEW course\fuse.gif"/>
            <p:cNvPicPr>
              <a:picLocks noChangeAspect="1" noChangeArrowheads="1"/>
            </p:cNvPicPr>
            <p:nvPr/>
          </p:nvPicPr>
          <p:blipFill>
            <a:blip r:embed="rId3"/>
            <a:srcRect/>
            <a:stretch>
              <a:fillRect/>
            </a:stretch>
          </p:blipFill>
          <p:spPr bwMode="auto">
            <a:xfrm rot="5400000">
              <a:off x="3143240" y="1643050"/>
              <a:ext cx="1357322" cy="1357322"/>
            </a:xfrm>
            <a:prstGeom prst="rect">
              <a:avLst/>
            </a:prstGeom>
            <a:noFill/>
          </p:spPr>
        </p:pic>
        <p:pic>
          <p:nvPicPr>
            <p:cNvPr id="25" name="Picture 24" descr="P:\D.C. systems\NEW course\ammeter.gif"/>
            <p:cNvPicPr>
              <a:picLocks noChangeAspect="1" noChangeArrowheads="1"/>
            </p:cNvPicPr>
            <p:nvPr/>
          </p:nvPicPr>
          <p:blipFill>
            <a:blip r:embed="rId4"/>
            <a:srcRect/>
            <a:stretch>
              <a:fillRect/>
            </a:stretch>
          </p:blipFill>
          <p:spPr bwMode="auto">
            <a:xfrm rot="5400000">
              <a:off x="3071802" y="3571876"/>
              <a:ext cx="1457332" cy="1457332"/>
            </a:xfrm>
            <a:prstGeom prst="rect">
              <a:avLst/>
            </a:prstGeom>
            <a:noFill/>
          </p:spPr>
        </p:pic>
        <p:pic>
          <p:nvPicPr>
            <p:cNvPr id="26" name="Picture 13" descr="P:\D.C. systems\NEW course\switch.gif"/>
            <p:cNvPicPr>
              <a:picLocks noChangeAspect="1" noChangeArrowheads="1"/>
            </p:cNvPicPr>
            <p:nvPr/>
          </p:nvPicPr>
          <p:blipFill>
            <a:blip r:embed="rId5"/>
            <a:srcRect/>
            <a:stretch>
              <a:fillRect/>
            </a:stretch>
          </p:blipFill>
          <p:spPr bwMode="auto">
            <a:xfrm rot="10800000">
              <a:off x="2143108" y="4857760"/>
              <a:ext cx="1428760" cy="1428760"/>
            </a:xfrm>
            <a:prstGeom prst="rect">
              <a:avLst/>
            </a:prstGeom>
            <a:noFill/>
          </p:spPr>
        </p:pic>
        <p:pic>
          <p:nvPicPr>
            <p:cNvPr id="27" name="Picture 26" descr="P:\D.C. systems\NEW course\lamp3.gif"/>
            <p:cNvPicPr>
              <a:picLocks noChangeAspect="1" noChangeArrowheads="1"/>
            </p:cNvPicPr>
            <p:nvPr/>
          </p:nvPicPr>
          <p:blipFill>
            <a:blip r:embed="rId6"/>
            <a:srcRect/>
            <a:stretch>
              <a:fillRect/>
            </a:stretch>
          </p:blipFill>
          <p:spPr bwMode="auto">
            <a:xfrm>
              <a:off x="571472" y="4929198"/>
              <a:ext cx="1357322" cy="1357322"/>
            </a:xfrm>
            <a:prstGeom prst="rect">
              <a:avLst/>
            </a:prstGeom>
            <a:noFill/>
          </p:spPr>
        </p:pic>
      </p:grpSp>
      <p:pic>
        <p:nvPicPr>
          <p:cNvPr id="28" name="Picture 14" descr="P:\D.C. systems\NEW course\voltmeter.gif"/>
          <p:cNvPicPr>
            <a:picLocks noChangeAspect="1" noChangeArrowheads="1"/>
          </p:cNvPicPr>
          <p:nvPr/>
        </p:nvPicPr>
        <p:blipFill>
          <a:blip r:embed="rId7"/>
          <a:srcRect/>
          <a:stretch>
            <a:fillRect/>
          </a:stretch>
        </p:blipFill>
        <p:spPr bwMode="auto">
          <a:xfrm>
            <a:off x="1357290" y="2500306"/>
            <a:ext cx="1436678" cy="1436678"/>
          </a:xfrm>
          <a:prstGeom prst="rect">
            <a:avLst/>
          </a:prstGeom>
          <a:noFill/>
        </p:spPr>
      </p:pic>
      <p:sp>
        <p:nvSpPr>
          <p:cNvPr id="30" name="Title 2"/>
          <p:cNvSpPr txBox="1">
            <a:spLocks/>
          </p:cNvSpPr>
          <p:nvPr/>
        </p:nvSpPr>
        <p:spPr>
          <a:xfrm>
            <a:off x="457200" y="274638"/>
            <a:ext cx="8186766" cy="1143000"/>
          </a:xfrm>
          <a:prstGeom prst="rect">
            <a:avLst/>
          </a:prstGeom>
        </p:spPr>
        <p:txBody>
          <a:bodyPr vert="horz" rtlCol="0" anchor="ctr">
            <a:normAutofit fontScale="90000" lnSpcReduction="10000"/>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100" b="1" i="0" u="none" strike="noStrike" kern="1200" cap="none" spc="0" normalizeH="0" baseline="0" noProof="0" dirty="0" smtClean="0">
                <a:ln>
                  <a:noFill/>
                </a:ln>
                <a:solidFill>
                  <a:schemeClr val="tx1"/>
                </a:solidFill>
                <a:effectLst>
                  <a:outerShdw blurRad="31750" dist="25400" dir="5400000" algn="tl" rotWithShape="0">
                    <a:srgbClr val="000000">
                      <a:alpha val="25000"/>
                    </a:srgbClr>
                  </a:outerShdw>
                </a:effectLst>
                <a:uLnTx/>
                <a:uFillTx/>
                <a:latin typeface="+mj-lt"/>
                <a:ea typeface="+mj-ea"/>
                <a:cs typeface="+mj-cs"/>
              </a:rPr>
              <a:t>Circuit Diagram for Practical Exercise</a:t>
            </a:r>
            <a:endParaRPr kumimoji="0" lang="en-AU" sz="4100" b="1" i="0" u="none" strike="noStrike" kern="1200" cap="none" spc="0" normalizeH="0" baseline="0" noProof="0" dirty="0">
              <a:ln>
                <a:noFill/>
              </a:ln>
              <a:solidFill>
                <a:schemeClr val="tx1"/>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
          <p:cNvSpPr txBox="1">
            <a:spLocks/>
          </p:cNvSpPr>
          <p:nvPr/>
        </p:nvSpPr>
        <p:spPr>
          <a:xfrm>
            <a:off x="4500562" y="1481328"/>
            <a:ext cx="4643438" cy="4525963"/>
          </a:xfrm>
          <a:prstGeom prst="rect">
            <a:avLst/>
          </a:prstGeom>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AU" sz="2700" b="0" i="0" u="none" strike="noStrike" kern="1200" cap="none" spc="0" normalizeH="0" baseline="0" noProof="0" dirty="0" smtClean="0">
                <a:ln>
                  <a:noFill/>
                </a:ln>
                <a:solidFill>
                  <a:schemeClr val="tx1"/>
                </a:solidFill>
                <a:effectLst/>
                <a:uLnTx/>
                <a:uFillTx/>
                <a:latin typeface="+mn-lt"/>
                <a:ea typeface="+mn-ea"/>
                <a:cs typeface="+mn-cs"/>
              </a:rPr>
              <a:t>Source of Electricity</a:t>
            </a:r>
          </a:p>
          <a:p>
            <a:pPr marL="365760" indent="-256032">
              <a:spcBef>
                <a:spcPts val="400"/>
              </a:spcBef>
              <a:buClr>
                <a:schemeClr val="accent1"/>
              </a:buClr>
              <a:buSzPct val="68000"/>
              <a:buFont typeface="Wingdings 3"/>
              <a:buChar char=""/>
            </a:pPr>
            <a:r>
              <a:rPr lang="en-AU" sz="2800" dirty="0" smtClean="0"/>
              <a:t>Circuit Protection – fuse</a:t>
            </a:r>
          </a:p>
          <a:p>
            <a:pPr marL="365760" indent="-256032">
              <a:spcBef>
                <a:spcPts val="400"/>
              </a:spcBef>
              <a:buClr>
                <a:schemeClr val="accent1"/>
              </a:buClr>
              <a:buSzPct val="68000"/>
              <a:buFont typeface="Wingdings 3"/>
              <a:buChar char=""/>
            </a:pPr>
            <a:r>
              <a:rPr lang="en-AU" sz="2800" dirty="0" smtClean="0"/>
              <a:t>Ammeter – in series</a:t>
            </a:r>
          </a:p>
          <a:p>
            <a:pPr marL="365760" indent="-256032">
              <a:spcBef>
                <a:spcPts val="400"/>
              </a:spcBef>
              <a:buClr>
                <a:schemeClr val="accent1"/>
              </a:buClr>
              <a:buSzPct val="68000"/>
              <a:buFont typeface="Wingdings 3"/>
              <a:buChar char=""/>
            </a:pPr>
            <a:r>
              <a:rPr lang="en-AU" sz="2800" dirty="0" smtClean="0"/>
              <a:t>Control device – switch</a:t>
            </a:r>
          </a:p>
          <a:p>
            <a:pPr marL="365760" indent="-256032">
              <a:spcBef>
                <a:spcPts val="400"/>
              </a:spcBef>
              <a:buClr>
                <a:schemeClr val="accent1"/>
              </a:buClr>
              <a:buSzPct val="68000"/>
              <a:buFont typeface="Wingdings 3"/>
              <a:buChar char=""/>
            </a:pPr>
            <a:r>
              <a:rPr lang="en-AU" sz="2800" dirty="0" smtClean="0"/>
              <a:t>Load – what the electricity is powering</a:t>
            </a:r>
          </a:p>
          <a:p>
            <a:pPr marL="365760" indent="-256032">
              <a:spcBef>
                <a:spcPts val="400"/>
              </a:spcBef>
              <a:buClr>
                <a:schemeClr val="accent1"/>
              </a:buClr>
              <a:buSzPct val="68000"/>
              <a:buFont typeface="Wingdings 3"/>
              <a:buChar char=""/>
            </a:pPr>
            <a:r>
              <a:rPr lang="en-AU" sz="2800" dirty="0" smtClean="0"/>
              <a:t>Voltmeter – in parallel</a:t>
            </a:r>
          </a:p>
          <a:p>
            <a:pPr marL="365760" indent="-256032">
              <a:spcBef>
                <a:spcPts val="400"/>
              </a:spcBef>
              <a:buClr>
                <a:schemeClr val="accent1"/>
              </a:buClr>
              <a:buSzPct val="68000"/>
              <a:buFont typeface="Wingdings 3"/>
              <a:buChar char=""/>
            </a:pPr>
            <a:r>
              <a:rPr lang="en-AU" sz="2800" dirty="0" smtClean="0"/>
              <a:t>Connecting Wires</a:t>
            </a:r>
          </a:p>
          <a:p>
            <a:pPr marL="365760" indent="-256032">
              <a:spcBef>
                <a:spcPts val="400"/>
              </a:spcBef>
              <a:buClr>
                <a:schemeClr val="accent1"/>
              </a:buClr>
              <a:buSzPct val="68000"/>
              <a:buFont typeface="Wingdings 3"/>
              <a:buChar char=""/>
            </a:pPr>
            <a:endParaRPr lang="en-AU" sz="2800" dirty="0" smtClean="0"/>
          </a:p>
          <a:p>
            <a:pPr marL="365760" indent="-256032">
              <a:spcBef>
                <a:spcPts val="400"/>
              </a:spcBef>
              <a:buClr>
                <a:schemeClr val="accent1"/>
              </a:buClr>
              <a:buSzPct val="68000"/>
              <a:buFont typeface="Wingdings 3"/>
              <a:buChar char=""/>
            </a:pPr>
            <a:endParaRPr lang="en-AU" sz="2800" dirty="0" smtClean="0"/>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smtClean="0">
              <a:ln>
                <a:noFill/>
              </a:ln>
              <a:solidFill>
                <a:schemeClr val="tx1"/>
              </a:solidFill>
              <a:effectLst/>
              <a:uLnTx/>
              <a:uFillTx/>
              <a:latin typeface="+mn-lt"/>
              <a:ea typeface="+mn-ea"/>
              <a:cs typeface="+mn-cs"/>
            </a:endParaRPr>
          </a:p>
        </p:txBody>
      </p:sp>
      <p:grpSp>
        <p:nvGrpSpPr>
          <p:cNvPr id="2" name="Group 64"/>
          <p:cNvGrpSpPr/>
          <p:nvPr/>
        </p:nvGrpSpPr>
        <p:grpSpPr>
          <a:xfrm>
            <a:off x="142844" y="1071546"/>
            <a:ext cx="4386290" cy="5214974"/>
            <a:chOff x="142844" y="1071546"/>
            <a:chExt cx="4386290" cy="5214974"/>
          </a:xfrm>
        </p:grpSpPr>
        <p:grpSp>
          <p:nvGrpSpPr>
            <p:cNvPr id="4" name="Group 14"/>
            <p:cNvGrpSpPr/>
            <p:nvPr/>
          </p:nvGrpSpPr>
          <p:grpSpPr>
            <a:xfrm>
              <a:off x="571472" y="1071546"/>
              <a:ext cx="3957662" cy="5214974"/>
              <a:chOff x="571472" y="1071546"/>
              <a:chExt cx="3957662" cy="5214974"/>
            </a:xfrm>
          </p:grpSpPr>
          <p:pic>
            <p:nvPicPr>
              <p:cNvPr id="13" name="Picture 8" descr="P:\D.C. systems\NEW course\battery.gif"/>
              <p:cNvPicPr>
                <a:picLocks noChangeAspect="1" noChangeArrowheads="1"/>
              </p:cNvPicPr>
              <p:nvPr/>
            </p:nvPicPr>
            <p:blipFill>
              <a:blip r:embed="rId2"/>
              <a:srcRect/>
              <a:stretch>
                <a:fillRect/>
              </a:stretch>
            </p:blipFill>
            <p:spPr bwMode="auto">
              <a:xfrm>
                <a:off x="1500166" y="1071546"/>
                <a:ext cx="1228732" cy="1228732"/>
              </a:xfrm>
              <a:prstGeom prst="rect">
                <a:avLst/>
              </a:prstGeom>
              <a:noFill/>
            </p:spPr>
          </p:pic>
          <p:pic>
            <p:nvPicPr>
              <p:cNvPr id="14" name="Picture 13" descr="P:\D.C. systems\NEW course\fuse.gif"/>
              <p:cNvPicPr>
                <a:picLocks noChangeAspect="1" noChangeArrowheads="1"/>
              </p:cNvPicPr>
              <p:nvPr/>
            </p:nvPicPr>
            <p:blipFill>
              <a:blip r:embed="rId3"/>
              <a:srcRect/>
              <a:stretch>
                <a:fillRect/>
              </a:stretch>
            </p:blipFill>
            <p:spPr bwMode="auto">
              <a:xfrm rot="5400000">
                <a:off x="3143240" y="1643050"/>
                <a:ext cx="1357322" cy="1357322"/>
              </a:xfrm>
              <a:prstGeom prst="rect">
                <a:avLst/>
              </a:prstGeom>
              <a:noFill/>
            </p:spPr>
          </p:pic>
          <p:pic>
            <p:nvPicPr>
              <p:cNvPr id="12" name="Picture 11" descr="P:\D.C. systems\NEW course\ammeter.gif"/>
              <p:cNvPicPr>
                <a:picLocks noChangeAspect="1" noChangeArrowheads="1"/>
              </p:cNvPicPr>
              <p:nvPr/>
            </p:nvPicPr>
            <p:blipFill>
              <a:blip r:embed="rId4"/>
              <a:srcRect/>
              <a:stretch>
                <a:fillRect/>
              </a:stretch>
            </p:blipFill>
            <p:spPr bwMode="auto">
              <a:xfrm rot="5400000">
                <a:off x="3071802" y="3571876"/>
                <a:ext cx="1457332" cy="1457332"/>
              </a:xfrm>
              <a:prstGeom prst="rect">
                <a:avLst/>
              </a:prstGeom>
              <a:noFill/>
            </p:spPr>
          </p:pic>
          <p:pic>
            <p:nvPicPr>
              <p:cNvPr id="10" name="Picture 13" descr="P:\D.C. systems\NEW course\switch.gif"/>
              <p:cNvPicPr>
                <a:picLocks noChangeAspect="1" noChangeArrowheads="1"/>
              </p:cNvPicPr>
              <p:nvPr/>
            </p:nvPicPr>
            <p:blipFill>
              <a:blip r:embed="rId5"/>
              <a:srcRect/>
              <a:stretch>
                <a:fillRect/>
              </a:stretch>
            </p:blipFill>
            <p:spPr bwMode="auto">
              <a:xfrm rot="10800000">
                <a:off x="2143108" y="4857760"/>
                <a:ext cx="1428760" cy="1428760"/>
              </a:xfrm>
              <a:prstGeom prst="rect">
                <a:avLst/>
              </a:prstGeom>
              <a:noFill/>
            </p:spPr>
          </p:pic>
          <p:pic>
            <p:nvPicPr>
              <p:cNvPr id="8" name="Picture 7" descr="P:\D.C. systems\NEW course\lamp3.gif"/>
              <p:cNvPicPr>
                <a:picLocks noChangeAspect="1" noChangeArrowheads="1"/>
              </p:cNvPicPr>
              <p:nvPr/>
            </p:nvPicPr>
            <p:blipFill>
              <a:blip r:embed="rId6"/>
              <a:srcRect/>
              <a:stretch>
                <a:fillRect/>
              </a:stretch>
            </p:blipFill>
            <p:spPr bwMode="auto">
              <a:xfrm>
                <a:off x="571472" y="4929198"/>
                <a:ext cx="1357322" cy="1357322"/>
              </a:xfrm>
              <a:prstGeom prst="rect">
                <a:avLst/>
              </a:prstGeom>
              <a:noFill/>
            </p:spPr>
          </p:pic>
          <p:pic>
            <p:nvPicPr>
              <p:cNvPr id="6" name="Picture 14" descr="P:\D.C. systems\NEW course\voltmeter.gif"/>
              <p:cNvPicPr>
                <a:picLocks noChangeAspect="1" noChangeArrowheads="1"/>
              </p:cNvPicPr>
              <p:nvPr/>
            </p:nvPicPr>
            <p:blipFill>
              <a:blip r:embed="rId7"/>
              <a:srcRect/>
              <a:stretch>
                <a:fillRect/>
              </a:stretch>
            </p:blipFill>
            <p:spPr bwMode="auto">
              <a:xfrm>
                <a:off x="1357290" y="2500306"/>
                <a:ext cx="1436678" cy="1436678"/>
              </a:xfrm>
              <a:prstGeom prst="rect">
                <a:avLst/>
              </a:prstGeom>
              <a:noFill/>
            </p:spPr>
          </p:pic>
        </p:grpSp>
        <p:cxnSp>
          <p:nvCxnSpPr>
            <p:cNvPr id="19" name="Straight Connector 18"/>
            <p:cNvCxnSpPr/>
            <p:nvPr/>
          </p:nvCxnSpPr>
          <p:spPr>
            <a:xfrm rot="5400000">
              <a:off x="3521859" y="5264959"/>
              <a:ext cx="542932" cy="14286"/>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endCxn id="10" idx="1"/>
            </p:cNvCxnSpPr>
            <p:nvPr/>
          </p:nvCxnSpPr>
          <p:spPr>
            <a:xfrm rot="10800000">
              <a:off x="3571868" y="5572140"/>
              <a:ext cx="214314" cy="1588"/>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endCxn id="8" idx="3"/>
            </p:cNvCxnSpPr>
            <p:nvPr/>
          </p:nvCxnSpPr>
          <p:spPr>
            <a:xfrm rot="10800000" flipV="1">
              <a:off x="1928794" y="5573727"/>
              <a:ext cx="285752" cy="34132"/>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flipH="1" flipV="1">
              <a:off x="-1751057" y="3607595"/>
              <a:ext cx="3929884" cy="794"/>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0800000">
              <a:off x="214282" y="5572140"/>
              <a:ext cx="357190" cy="1588"/>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12" idx="1"/>
              <a:endCxn id="14" idx="3"/>
            </p:cNvCxnSpPr>
            <p:nvPr/>
          </p:nvCxnSpPr>
          <p:spPr>
            <a:xfrm rot="5400000" flipH="1" flipV="1">
              <a:off x="3525432" y="3275408"/>
              <a:ext cx="571504" cy="21433"/>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14" idx="1"/>
              <a:endCxn id="13" idx="3"/>
            </p:cNvCxnSpPr>
            <p:nvPr/>
          </p:nvCxnSpPr>
          <p:spPr>
            <a:xfrm rot="16200000" flipH="1" flipV="1">
              <a:off x="3253969" y="1117979"/>
              <a:ext cx="42862" cy="1093003"/>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0800000">
              <a:off x="214282" y="1643050"/>
              <a:ext cx="1285884" cy="1588"/>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0800000">
              <a:off x="214282" y="3214686"/>
              <a:ext cx="1143008" cy="1588"/>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0800000">
              <a:off x="2786050" y="3214686"/>
              <a:ext cx="1000132" cy="1588"/>
            </a:xfrm>
            <a:prstGeom prst="line">
              <a:avLst/>
            </a:prstGeom>
            <a:ln w="38100" cmpd="sng">
              <a:solidFill>
                <a:schemeClr val="tx1"/>
              </a:solidFill>
            </a:ln>
          </p:spPr>
          <p:style>
            <a:lnRef idx="1">
              <a:schemeClr val="accent1"/>
            </a:lnRef>
            <a:fillRef idx="0">
              <a:schemeClr val="accent1"/>
            </a:fillRef>
            <a:effectRef idx="0">
              <a:schemeClr val="accent1"/>
            </a:effectRef>
            <a:fontRef idx="minor">
              <a:schemeClr val="tx1"/>
            </a:fontRef>
          </p:style>
        </p:cxnSp>
        <p:sp>
          <p:nvSpPr>
            <p:cNvPr id="61" name="Oval 60"/>
            <p:cNvSpPr/>
            <p:nvPr/>
          </p:nvSpPr>
          <p:spPr>
            <a:xfrm flipV="1">
              <a:off x="3714744" y="3143248"/>
              <a:ext cx="214314" cy="2143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3" name="Oval 62"/>
            <p:cNvSpPr/>
            <p:nvPr/>
          </p:nvSpPr>
          <p:spPr>
            <a:xfrm flipV="1">
              <a:off x="142844" y="3071810"/>
              <a:ext cx="214314" cy="2143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64" name="Title 2"/>
          <p:cNvSpPr txBox="1">
            <a:spLocks/>
          </p:cNvSpPr>
          <p:nvPr/>
        </p:nvSpPr>
        <p:spPr>
          <a:xfrm>
            <a:off x="457200" y="274638"/>
            <a:ext cx="8186766" cy="1143000"/>
          </a:xfrm>
          <a:prstGeom prst="rect">
            <a:avLst/>
          </a:prstGeom>
        </p:spPr>
        <p:txBody>
          <a:bodyPr vert="horz" rtlCol="0" anchor="ctr">
            <a:normAutofit fontScale="90000" lnSpcReduction="10000"/>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100" b="1" i="0" u="none" strike="noStrike" kern="1200" cap="none" spc="0" normalizeH="0" baseline="0" noProof="0" dirty="0" smtClean="0">
                <a:ln>
                  <a:noFill/>
                </a:ln>
                <a:solidFill>
                  <a:schemeClr val="tx1"/>
                </a:solidFill>
                <a:effectLst>
                  <a:outerShdw blurRad="31750" dist="25400" dir="5400000" algn="tl" rotWithShape="0">
                    <a:srgbClr val="000000">
                      <a:alpha val="25000"/>
                    </a:srgbClr>
                  </a:outerShdw>
                </a:effectLst>
                <a:uLnTx/>
                <a:uFillTx/>
                <a:latin typeface="+mj-lt"/>
                <a:ea typeface="+mj-ea"/>
                <a:cs typeface="+mj-cs"/>
              </a:rPr>
              <a:t>Circuit Diagram for Practical Exercise</a:t>
            </a:r>
            <a:endParaRPr kumimoji="0" lang="en-AU" sz="4100" b="1" i="0" u="none" strike="noStrike" kern="1200" cap="none" spc="0" normalizeH="0" baseline="0" noProof="0" dirty="0">
              <a:ln>
                <a:noFill/>
              </a:ln>
              <a:solidFill>
                <a:schemeClr val="tx1"/>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2"/>
          <p:cNvSpPr txBox="1">
            <a:spLocks/>
          </p:cNvSpPr>
          <p:nvPr/>
        </p:nvSpPr>
        <p:spPr>
          <a:xfrm>
            <a:off x="457200" y="273050"/>
            <a:ext cx="8229600" cy="1143000"/>
          </a:xfrm>
          <a:prstGeom prst="rect">
            <a:avLst/>
          </a:prstGeom>
        </p:spPr>
        <p:txBody>
          <a:bodyP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100" b="1" i="0" u="none" strike="noStrike" kern="1200" cap="none" spc="0" normalizeH="0" baseline="0" noProof="0" smtClean="0">
                <a:ln>
                  <a:noFill/>
                </a:ln>
                <a:solidFill>
                  <a:schemeClr val="tx1"/>
                </a:solidFill>
                <a:effectLst>
                  <a:outerShdw blurRad="31750" dist="25400" dir="5400000" algn="tl" rotWithShape="0">
                    <a:srgbClr val="000000">
                      <a:alpha val="25000"/>
                    </a:srgbClr>
                  </a:outerShdw>
                </a:effectLst>
                <a:uLnTx/>
                <a:uFillTx/>
                <a:latin typeface="+mj-lt"/>
                <a:ea typeface="+mj-ea"/>
                <a:cs typeface="+mj-cs"/>
              </a:rPr>
              <a:t>What exactly does each part of the circuit do?</a:t>
            </a:r>
            <a:endParaRPr kumimoji="0" lang="en-AU" sz="4100" b="1" i="0" u="none" strike="noStrike" kern="1200" cap="none" spc="0" normalizeH="0" baseline="0" noProof="0" dirty="0">
              <a:ln>
                <a:noFill/>
              </a:ln>
              <a:solidFill>
                <a:schemeClr val="tx1"/>
              </a:solidFill>
              <a:effectLst>
                <a:outerShdw blurRad="31750" dist="25400" dir="5400000" algn="tl" rotWithShape="0">
                  <a:srgbClr val="000000">
                    <a:alpha val="25000"/>
                  </a:srgbClr>
                </a:outerShdw>
              </a:effectLst>
              <a:uLnTx/>
              <a:uFillTx/>
              <a:latin typeface="+mj-lt"/>
              <a:ea typeface="+mj-ea"/>
              <a:cs typeface="+mj-cs"/>
            </a:endParaRPr>
          </a:p>
        </p:txBody>
      </p:sp>
      <p:sp>
        <p:nvSpPr>
          <p:cNvPr id="30" name="Content Placeholder 1"/>
          <p:cNvSpPr txBox="1">
            <a:spLocks/>
          </p:cNvSpPr>
          <p:nvPr/>
        </p:nvSpPr>
        <p:spPr>
          <a:xfrm>
            <a:off x="457200" y="1444294"/>
            <a:ext cx="4040188" cy="3941763"/>
          </a:xfrm>
          <a:prstGeom prst="rect">
            <a:avLst/>
          </a:prstGeom>
        </p:spPr>
        <p:txBody>
          <a:bodyPr>
            <a:normAutofit fontScale="92500" lnSpcReduction="20000"/>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AU" sz="27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AU" sz="2700" b="0" i="0" u="none" strike="noStrike" kern="1200" cap="none" spc="0" normalizeH="0" baseline="0" noProof="0" dirty="0" smtClean="0">
                <a:ln>
                  <a:noFill/>
                </a:ln>
                <a:solidFill>
                  <a:schemeClr val="tx1"/>
                </a:solidFill>
                <a:effectLst/>
                <a:uLnTx/>
                <a:uFillTx/>
                <a:latin typeface="+mn-lt"/>
                <a:ea typeface="+mn-ea"/>
                <a:cs typeface="+mn-cs"/>
              </a:rPr>
              <a:t>Measures current</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AU" sz="2700" b="0" i="0" u="none" strike="noStrike" kern="1200" cap="none" spc="0" normalizeH="0" baseline="0" noProof="0" dirty="0" smtClean="0">
                <a:ln>
                  <a:noFill/>
                </a:ln>
                <a:solidFill>
                  <a:schemeClr val="tx1"/>
                </a:solidFill>
                <a:effectLst/>
                <a:uLnTx/>
                <a:uFillTx/>
                <a:latin typeface="+mn-lt"/>
                <a:ea typeface="+mn-ea"/>
                <a:cs typeface="+mn-cs"/>
              </a:rPr>
              <a:t>Circuit control</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AU" sz="2700" b="0" i="0" u="none" strike="noStrike" kern="1200" cap="none" spc="0" normalizeH="0" baseline="0" noProof="0" dirty="0" smtClean="0">
                <a:ln>
                  <a:noFill/>
                </a:ln>
                <a:solidFill>
                  <a:schemeClr val="tx1"/>
                </a:solidFill>
                <a:effectLst/>
                <a:uLnTx/>
                <a:uFillTx/>
                <a:latin typeface="+mn-lt"/>
                <a:ea typeface="+mn-ea"/>
                <a:cs typeface="+mn-cs"/>
              </a:rPr>
              <a:t>Source of Electrical Supply</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AU" sz="2700" b="0" i="0" u="none" strike="noStrike" kern="1200" cap="none" spc="0" normalizeH="0" baseline="0" noProof="0" dirty="0" smtClean="0">
                <a:ln>
                  <a:noFill/>
                </a:ln>
                <a:solidFill>
                  <a:schemeClr val="tx1"/>
                </a:solidFill>
                <a:effectLst/>
                <a:uLnTx/>
                <a:uFillTx/>
                <a:latin typeface="+mn-lt"/>
                <a:ea typeface="+mn-ea"/>
                <a:cs typeface="+mn-cs"/>
              </a:rPr>
              <a:t>Circuit protection </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AU" sz="2700" b="0" i="0" u="none" strike="noStrike" kern="1200" cap="none" spc="0" normalizeH="0" baseline="0" noProof="0" dirty="0" smtClean="0">
                <a:ln>
                  <a:noFill/>
                </a:ln>
                <a:solidFill>
                  <a:schemeClr val="tx1"/>
                </a:solidFill>
                <a:effectLst/>
                <a:uLnTx/>
                <a:uFillTx/>
                <a:latin typeface="+mn-lt"/>
                <a:ea typeface="+mn-ea"/>
                <a:cs typeface="+mn-cs"/>
              </a:rPr>
              <a:t>Measures electrical pressure</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AU" sz="2700" b="0" i="0" u="none" strike="noStrike" kern="1200" cap="none" spc="0" normalizeH="0" baseline="0" noProof="0" dirty="0" smtClean="0">
                <a:ln>
                  <a:noFill/>
                </a:ln>
                <a:solidFill>
                  <a:schemeClr val="tx1"/>
                </a:solidFill>
                <a:effectLst/>
                <a:uLnTx/>
                <a:uFillTx/>
                <a:latin typeface="+mn-lt"/>
                <a:ea typeface="+mn-ea"/>
                <a:cs typeface="+mn-cs"/>
              </a:rPr>
              <a:t>Circuit load</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AU" sz="2700" b="0" i="0" u="none" strike="noStrike" kern="1200" cap="none" spc="0" normalizeH="0" baseline="0" noProof="0" dirty="0" smtClean="0">
                <a:ln>
                  <a:noFill/>
                </a:ln>
                <a:solidFill>
                  <a:schemeClr val="tx1"/>
                </a:solidFill>
                <a:effectLst/>
                <a:uLnTx/>
                <a:uFillTx/>
                <a:latin typeface="+mn-lt"/>
                <a:ea typeface="+mn-ea"/>
                <a:cs typeface="+mn-cs"/>
              </a:rPr>
              <a:t>Conductor</a:t>
            </a:r>
            <a:endParaRPr kumimoji="0" lang="en-AU" sz="2700" b="0" i="0" u="none" strike="noStrike" kern="1200" cap="none" spc="0" normalizeH="0" baseline="0" noProof="0" dirty="0">
              <a:ln>
                <a:noFill/>
              </a:ln>
              <a:solidFill>
                <a:schemeClr val="tx1"/>
              </a:solidFill>
              <a:effectLst/>
              <a:uLnTx/>
              <a:uFillTx/>
              <a:latin typeface="+mn-lt"/>
              <a:ea typeface="+mn-ea"/>
              <a:cs typeface="+mn-cs"/>
            </a:endParaRPr>
          </a:p>
        </p:txBody>
      </p:sp>
      <p:pic>
        <p:nvPicPr>
          <p:cNvPr id="31" name="Picture 30" descr="P:\D.C. systems\NEW course\battery.gif"/>
          <p:cNvPicPr>
            <a:picLocks noChangeAspect="1" noChangeArrowheads="1"/>
          </p:cNvPicPr>
          <p:nvPr/>
        </p:nvPicPr>
        <p:blipFill>
          <a:blip r:embed="rId2"/>
          <a:srcRect/>
          <a:stretch>
            <a:fillRect/>
          </a:stretch>
        </p:blipFill>
        <p:spPr bwMode="auto">
          <a:xfrm>
            <a:off x="6715140" y="714356"/>
            <a:ext cx="1285884" cy="1285884"/>
          </a:xfrm>
          <a:prstGeom prst="rect">
            <a:avLst/>
          </a:prstGeom>
          <a:noFill/>
        </p:spPr>
      </p:pic>
      <p:pic>
        <p:nvPicPr>
          <p:cNvPr id="32" name="Picture 31" descr="P:\D.C. systems\NEW course\fuse.gif"/>
          <p:cNvPicPr>
            <a:picLocks noChangeAspect="1" noChangeArrowheads="1"/>
          </p:cNvPicPr>
          <p:nvPr/>
        </p:nvPicPr>
        <p:blipFill>
          <a:blip r:embed="rId3"/>
          <a:srcRect/>
          <a:stretch>
            <a:fillRect/>
          </a:stretch>
        </p:blipFill>
        <p:spPr bwMode="auto">
          <a:xfrm>
            <a:off x="6715140" y="3571876"/>
            <a:ext cx="1285884" cy="1285884"/>
          </a:xfrm>
          <a:prstGeom prst="rect">
            <a:avLst/>
          </a:prstGeom>
          <a:noFill/>
        </p:spPr>
      </p:pic>
      <p:pic>
        <p:nvPicPr>
          <p:cNvPr id="33" name="Picture 6" descr="P:\D.C. systems\NEW course\wire.gif"/>
          <p:cNvPicPr>
            <a:picLocks noChangeAspect="1" noChangeArrowheads="1"/>
          </p:cNvPicPr>
          <p:nvPr/>
        </p:nvPicPr>
        <p:blipFill>
          <a:blip r:embed="rId4"/>
          <a:srcRect/>
          <a:stretch>
            <a:fillRect/>
          </a:stretch>
        </p:blipFill>
        <p:spPr bwMode="auto">
          <a:xfrm>
            <a:off x="6786578" y="2143116"/>
            <a:ext cx="1171580" cy="1171580"/>
          </a:xfrm>
          <a:prstGeom prst="rect">
            <a:avLst/>
          </a:prstGeom>
          <a:noFill/>
        </p:spPr>
      </p:pic>
      <p:pic>
        <p:nvPicPr>
          <p:cNvPr id="34" name="Picture 10" descr="P:\D.C. systems\NEW course\lamp3.gif"/>
          <p:cNvPicPr>
            <a:picLocks noChangeAspect="1" noChangeArrowheads="1"/>
          </p:cNvPicPr>
          <p:nvPr/>
        </p:nvPicPr>
        <p:blipFill>
          <a:blip r:embed="rId5"/>
          <a:srcRect/>
          <a:stretch>
            <a:fillRect/>
          </a:stretch>
        </p:blipFill>
        <p:spPr bwMode="auto">
          <a:xfrm>
            <a:off x="6715140" y="2857496"/>
            <a:ext cx="1285884" cy="1285884"/>
          </a:xfrm>
          <a:prstGeom prst="rect">
            <a:avLst/>
          </a:prstGeom>
          <a:noFill/>
        </p:spPr>
      </p:pic>
      <p:pic>
        <p:nvPicPr>
          <p:cNvPr id="35" name="Picture 13" descr="P:\D.C. systems\NEW course\switch.gif"/>
          <p:cNvPicPr>
            <a:picLocks noChangeAspect="1" noChangeArrowheads="1"/>
          </p:cNvPicPr>
          <p:nvPr/>
        </p:nvPicPr>
        <p:blipFill>
          <a:blip r:embed="rId6"/>
          <a:srcRect/>
          <a:stretch>
            <a:fillRect/>
          </a:stretch>
        </p:blipFill>
        <p:spPr bwMode="auto">
          <a:xfrm>
            <a:off x="6715140" y="4286256"/>
            <a:ext cx="1285884" cy="1285884"/>
          </a:xfrm>
          <a:prstGeom prst="rect">
            <a:avLst/>
          </a:prstGeom>
          <a:noFill/>
        </p:spPr>
      </p:pic>
      <p:pic>
        <p:nvPicPr>
          <p:cNvPr id="36" name="Picture 14" descr="P:\D.C. systems\NEW course\voltmeter.gif"/>
          <p:cNvPicPr>
            <a:picLocks noChangeAspect="1" noChangeArrowheads="1"/>
          </p:cNvPicPr>
          <p:nvPr/>
        </p:nvPicPr>
        <p:blipFill>
          <a:blip r:embed="rId7"/>
          <a:srcRect/>
          <a:stretch>
            <a:fillRect/>
          </a:stretch>
        </p:blipFill>
        <p:spPr bwMode="auto">
          <a:xfrm>
            <a:off x="6715140" y="1357298"/>
            <a:ext cx="1285884" cy="1285884"/>
          </a:xfrm>
          <a:prstGeom prst="rect">
            <a:avLst/>
          </a:prstGeom>
          <a:noFill/>
        </p:spPr>
      </p:pic>
      <p:pic>
        <p:nvPicPr>
          <p:cNvPr id="37" name="Picture 36" descr="P:\D.C. systems\NEW course\ammeter.gif"/>
          <p:cNvPicPr>
            <a:picLocks noChangeAspect="1" noChangeArrowheads="1"/>
          </p:cNvPicPr>
          <p:nvPr/>
        </p:nvPicPr>
        <p:blipFill>
          <a:blip r:embed="rId8"/>
          <a:srcRect/>
          <a:stretch>
            <a:fillRect/>
          </a:stretch>
        </p:blipFill>
        <p:spPr bwMode="auto">
          <a:xfrm>
            <a:off x="6715140" y="4929198"/>
            <a:ext cx="1357322" cy="135732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AU" dirty="0" smtClean="0"/>
              <a:t>Used to abbreviate large and small values of a “Standard Unit”</a:t>
            </a:r>
          </a:p>
          <a:p>
            <a:endParaRPr lang="en-AU" dirty="0" smtClean="0"/>
          </a:p>
          <a:p>
            <a:r>
              <a:rPr lang="en-AU" dirty="0" smtClean="0"/>
              <a:t>Can be easily converted to/from ENGINEERING NOTATION</a:t>
            </a:r>
          </a:p>
          <a:p>
            <a:endParaRPr lang="en-AU" dirty="0" smtClean="0"/>
          </a:p>
          <a:p>
            <a:r>
              <a:rPr lang="en-AU" dirty="0" smtClean="0"/>
              <a:t>Scientific notation is a less structured version of engineering notation.</a:t>
            </a:r>
            <a:endParaRPr lang="en-AU" dirty="0"/>
          </a:p>
        </p:txBody>
      </p:sp>
      <p:sp>
        <p:nvSpPr>
          <p:cNvPr id="3" name="Title 2"/>
          <p:cNvSpPr>
            <a:spLocks noGrp="1"/>
          </p:cNvSpPr>
          <p:nvPr>
            <p:ph type="title"/>
          </p:nvPr>
        </p:nvSpPr>
        <p:spPr/>
        <p:txBody>
          <a:bodyPr/>
          <a:lstStyle/>
          <a:p>
            <a:pPr algn="ctr"/>
            <a:r>
              <a:rPr lang="en-AU" dirty="0" smtClean="0">
                <a:solidFill>
                  <a:schemeClr val="tx1"/>
                </a:solidFill>
              </a:rPr>
              <a:t>Multiples and Sub-multiples</a:t>
            </a:r>
            <a:endParaRPr lang="en-AU"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14282" y="857232"/>
            <a:ext cx="2928958" cy="762000"/>
          </a:xfrm>
        </p:spPr>
        <p:txBody>
          <a:bodyPr/>
          <a:lstStyle/>
          <a:p>
            <a:pPr algn="ctr"/>
            <a:r>
              <a:rPr lang="en-AU" dirty="0" smtClean="0"/>
              <a:t>Actual Number</a:t>
            </a:r>
            <a:endParaRPr lang="en-AU" dirty="0"/>
          </a:p>
        </p:txBody>
      </p:sp>
      <p:sp>
        <p:nvSpPr>
          <p:cNvPr id="7" name="Title 1"/>
          <p:cNvSpPr>
            <a:spLocks noGrp="1"/>
          </p:cNvSpPr>
          <p:nvPr>
            <p:ph sz="quarter" idx="2"/>
          </p:nvPr>
        </p:nvSpPr>
        <p:spPr>
          <a:xfrm>
            <a:off x="214282" y="1714488"/>
            <a:ext cx="3286148" cy="3857652"/>
          </a:xfrm>
        </p:spPr>
        <p:txBody>
          <a:bodyPr>
            <a:normAutofit/>
          </a:bodyPr>
          <a:lstStyle/>
          <a:p>
            <a:r>
              <a:rPr lang="en-AU" dirty="0" smtClean="0"/>
              <a:t>0.000000000001</a:t>
            </a:r>
          </a:p>
          <a:p>
            <a:r>
              <a:rPr lang="en-AU" dirty="0" smtClean="0"/>
              <a:t>0.000000001</a:t>
            </a:r>
          </a:p>
          <a:p>
            <a:r>
              <a:rPr lang="en-AU" dirty="0" smtClean="0"/>
              <a:t>0.000001</a:t>
            </a:r>
          </a:p>
          <a:p>
            <a:r>
              <a:rPr lang="en-AU" dirty="0" smtClean="0"/>
              <a:t>0.001</a:t>
            </a:r>
          </a:p>
          <a:p>
            <a:endParaRPr lang="en-AU" dirty="0" smtClean="0"/>
          </a:p>
          <a:p>
            <a:r>
              <a:rPr lang="en-AU" dirty="0" smtClean="0"/>
              <a:t>1000</a:t>
            </a:r>
          </a:p>
          <a:p>
            <a:r>
              <a:rPr lang="en-AU" dirty="0" smtClean="0"/>
              <a:t>1000000</a:t>
            </a:r>
          </a:p>
          <a:p>
            <a:r>
              <a:rPr lang="en-AU" dirty="0" smtClean="0"/>
              <a:t>1000000000</a:t>
            </a:r>
          </a:p>
          <a:p>
            <a:r>
              <a:rPr lang="en-AU" dirty="0" smtClean="0"/>
              <a:t>1000000000000</a:t>
            </a:r>
            <a:endParaRPr lang="en-AU" dirty="0"/>
          </a:p>
        </p:txBody>
      </p:sp>
      <p:sp>
        <p:nvSpPr>
          <p:cNvPr id="9" name="Title 1"/>
          <p:cNvSpPr>
            <a:spLocks noGrp="1"/>
          </p:cNvSpPr>
          <p:nvPr>
            <p:ph sz="quarter" idx="2"/>
          </p:nvPr>
        </p:nvSpPr>
        <p:spPr>
          <a:xfrm>
            <a:off x="3357554" y="1714488"/>
            <a:ext cx="2643206" cy="3857614"/>
          </a:xfrm>
        </p:spPr>
        <p:txBody>
          <a:bodyPr/>
          <a:lstStyle/>
          <a:p>
            <a:r>
              <a:rPr lang="en-AU" dirty="0" smtClean="0"/>
              <a:t>1 x 10</a:t>
            </a:r>
            <a:r>
              <a:rPr lang="en-AU" baseline="30000" dirty="0" smtClean="0"/>
              <a:t>-12</a:t>
            </a:r>
            <a:r>
              <a:rPr lang="en-AU" baseline="-25000" dirty="0" smtClean="0"/>
              <a:t> </a:t>
            </a:r>
            <a:r>
              <a:rPr lang="en-AU" baseline="30000" dirty="0" smtClean="0"/>
              <a:t> </a:t>
            </a:r>
            <a:endParaRPr lang="en-AU" dirty="0" smtClean="0"/>
          </a:p>
          <a:p>
            <a:r>
              <a:rPr lang="en-AU" dirty="0" smtClean="0"/>
              <a:t>1 x 10</a:t>
            </a:r>
            <a:r>
              <a:rPr lang="en-AU" baseline="30000" dirty="0" smtClean="0"/>
              <a:t>-9</a:t>
            </a:r>
            <a:r>
              <a:rPr lang="en-AU" baseline="-25000" dirty="0" smtClean="0"/>
              <a:t> </a:t>
            </a:r>
            <a:r>
              <a:rPr lang="en-AU" baseline="30000" dirty="0" smtClean="0"/>
              <a:t> </a:t>
            </a:r>
          </a:p>
          <a:p>
            <a:r>
              <a:rPr lang="en-AU" dirty="0" smtClean="0"/>
              <a:t>1 x 10</a:t>
            </a:r>
            <a:r>
              <a:rPr lang="en-AU" baseline="30000" dirty="0" smtClean="0"/>
              <a:t>-6</a:t>
            </a:r>
            <a:r>
              <a:rPr lang="en-AU" baseline="-25000" dirty="0" smtClean="0"/>
              <a:t> </a:t>
            </a:r>
            <a:r>
              <a:rPr lang="en-AU" baseline="30000" dirty="0" smtClean="0"/>
              <a:t>  </a:t>
            </a:r>
            <a:r>
              <a:rPr lang="en-AU" dirty="0" smtClean="0"/>
              <a:t> </a:t>
            </a:r>
          </a:p>
          <a:p>
            <a:r>
              <a:rPr lang="en-AU" dirty="0" smtClean="0"/>
              <a:t>1 x 10</a:t>
            </a:r>
            <a:r>
              <a:rPr lang="en-AU" baseline="30000" dirty="0" smtClean="0"/>
              <a:t>-3</a:t>
            </a:r>
            <a:r>
              <a:rPr lang="en-AU" baseline="-25000" dirty="0" smtClean="0"/>
              <a:t> </a:t>
            </a:r>
            <a:r>
              <a:rPr lang="en-AU" baseline="30000" dirty="0" smtClean="0"/>
              <a:t> </a:t>
            </a:r>
          </a:p>
          <a:p>
            <a:endParaRPr lang="en-AU" baseline="30000" dirty="0" smtClean="0"/>
          </a:p>
          <a:p>
            <a:r>
              <a:rPr lang="en-AU" dirty="0" smtClean="0"/>
              <a:t>1 x 10</a:t>
            </a:r>
            <a:r>
              <a:rPr lang="en-AU" baseline="30000" dirty="0" smtClean="0"/>
              <a:t>3</a:t>
            </a:r>
          </a:p>
          <a:p>
            <a:r>
              <a:rPr lang="en-AU" dirty="0" smtClean="0"/>
              <a:t>1 x 10</a:t>
            </a:r>
            <a:r>
              <a:rPr lang="en-AU" baseline="30000" dirty="0" smtClean="0"/>
              <a:t>6</a:t>
            </a:r>
          </a:p>
          <a:p>
            <a:r>
              <a:rPr lang="en-AU" dirty="0" smtClean="0"/>
              <a:t>1 x 10</a:t>
            </a:r>
            <a:r>
              <a:rPr lang="en-AU" baseline="30000" dirty="0" smtClean="0"/>
              <a:t>9</a:t>
            </a:r>
          </a:p>
          <a:p>
            <a:r>
              <a:rPr lang="en-AU" dirty="0" smtClean="0"/>
              <a:t>1 x 10</a:t>
            </a:r>
            <a:r>
              <a:rPr lang="en-AU" baseline="30000" dirty="0" smtClean="0"/>
              <a:t>12</a:t>
            </a:r>
            <a:r>
              <a:rPr lang="en-AU" baseline="-25000" dirty="0" smtClean="0"/>
              <a:t> </a:t>
            </a:r>
            <a:r>
              <a:rPr lang="en-AU" baseline="30000" dirty="0" smtClean="0"/>
              <a:t> </a:t>
            </a:r>
          </a:p>
          <a:p>
            <a:endParaRPr lang="en-AU" baseline="30000" dirty="0" smtClean="0"/>
          </a:p>
          <a:p>
            <a:endParaRPr lang="en-AU" baseline="30000" dirty="0" smtClean="0"/>
          </a:p>
          <a:p>
            <a:endParaRPr lang="en-AU" baseline="30000" dirty="0" smtClean="0"/>
          </a:p>
          <a:p>
            <a:endParaRPr lang="en-AU" baseline="30000" dirty="0" smtClean="0"/>
          </a:p>
        </p:txBody>
      </p:sp>
      <p:sp>
        <p:nvSpPr>
          <p:cNvPr id="10" name="Title 1"/>
          <p:cNvSpPr>
            <a:spLocks noGrp="1"/>
          </p:cNvSpPr>
          <p:nvPr>
            <p:ph sz="quarter" idx="2"/>
          </p:nvPr>
        </p:nvSpPr>
        <p:spPr>
          <a:xfrm>
            <a:off x="6072198" y="1714488"/>
            <a:ext cx="2928958" cy="3857652"/>
          </a:xfrm>
        </p:spPr>
        <p:txBody>
          <a:bodyPr/>
          <a:lstStyle/>
          <a:p>
            <a:r>
              <a:rPr lang="en-AU" dirty="0" smtClean="0"/>
              <a:t>Pico (p)</a:t>
            </a:r>
          </a:p>
          <a:p>
            <a:r>
              <a:rPr lang="en-AU" dirty="0" err="1" smtClean="0"/>
              <a:t>Nano</a:t>
            </a:r>
            <a:r>
              <a:rPr lang="en-AU" dirty="0" smtClean="0"/>
              <a:t> (n)</a:t>
            </a:r>
          </a:p>
          <a:p>
            <a:r>
              <a:rPr lang="en-AU" dirty="0" smtClean="0"/>
              <a:t>Micro (µ)</a:t>
            </a:r>
          </a:p>
          <a:p>
            <a:r>
              <a:rPr lang="en-AU" dirty="0" err="1" smtClean="0"/>
              <a:t>Milli</a:t>
            </a:r>
            <a:r>
              <a:rPr lang="en-AU" dirty="0" smtClean="0"/>
              <a:t> (m)</a:t>
            </a:r>
          </a:p>
          <a:p>
            <a:endParaRPr lang="en-AU" dirty="0" smtClean="0"/>
          </a:p>
          <a:p>
            <a:r>
              <a:rPr lang="en-AU" dirty="0" smtClean="0"/>
              <a:t>Kilo (k)</a:t>
            </a:r>
          </a:p>
          <a:p>
            <a:r>
              <a:rPr lang="en-AU" dirty="0" smtClean="0"/>
              <a:t>Mega (M)</a:t>
            </a:r>
          </a:p>
          <a:p>
            <a:r>
              <a:rPr lang="en-AU" dirty="0" smtClean="0"/>
              <a:t>Giga (G)</a:t>
            </a:r>
          </a:p>
          <a:p>
            <a:r>
              <a:rPr lang="en-AU" dirty="0" err="1" smtClean="0"/>
              <a:t>Tera</a:t>
            </a:r>
            <a:r>
              <a:rPr lang="en-AU" dirty="0" smtClean="0"/>
              <a:t> (T)</a:t>
            </a:r>
          </a:p>
          <a:p>
            <a:endParaRPr lang="en-AU" dirty="0" smtClean="0"/>
          </a:p>
          <a:p>
            <a:endParaRPr lang="en-AU" dirty="0"/>
          </a:p>
        </p:txBody>
      </p:sp>
      <p:sp>
        <p:nvSpPr>
          <p:cNvPr id="11" name="Text Placeholder 2"/>
          <p:cNvSpPr>
            <a:spLocks noGrp="1"/>
          </p:cNvSpPr>
          <p:nvPr>
            <p:ph type="body" idx="1"/>
          </p:nvPr>
        </p:nvSpPr>
        <p:spPr>
          <a:xfrm>
            <a:off x="3143240" y="857232"/>
            <a:ext cx="2928958" cy="762000"/>
          </a:xfrm>
        </p:spPr>
        <p:txBody>
          <a:bodyPr>
            <a:normAutofit lnSpcReduction="10000"/>
          </a:bodyPr>
          <a:lstStyle/>
          <a:p>
            <a:pPr algn="ctr"/>
            <a:r>
              <a:rPr lang="en-AU" dirty="0" smtClean="0"/>
              <a:t>Engineering Notation</a:t>
            </a:r>
            <a:endParaRPr lang="en-AU" dirty="0"/>
          </a:p>
        </p:txBody>
      </p:sp>
      <p:sp>
        <p:nvSpPr>
          <p:cNvPr id="12" name="Text Placeholder 2"/>
          <p:cNvSpPr>
            <a:spLocks noGrp="1"/>
          </p:cNvSpPr>
          <p:nvPr>
            <p:ph type="body" idx="1"/>
          </p:nvPr>
        </p:nvSpPr>
        <p:spPr>
          <a:xfrm>
            <a:off x="6072198" y="857232"/>
            <a:ext cx="2928958" cy="762000"/>
          </a:xfrm>
        </p:spPr>
        <p:txBody>
          <a:bodyPr/>
          <a:lstStyle/>
          <a:p>
            <a:pPr algn="ctr"/>
            <a:r>
              <a:rPr lang="en-AU" dirty="0" smtClean="0"/>
              <a:t>Unit prefix</a:t>
            </a:r>
            <a:endParaRPr lang="en-A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126</TotalTime>
  <Words>3474</Words>
  <Application>Microsoft Office PowerPoint</Application>
  <PresentationFormat>On-screen Show (4:3)</PresentationFormat>
  <Paragraphs>553</Paragraphs>
  <Slides>73</Slides>
  <Notes>1</Notes>
  <HiddenSlides>0</HiddenSlides>
  <MMClips>0</MMClips>
  <ScaleCrop>false</ScaleCrop>
  <HeadingPairs>
    <vt:vector size="4" baseType="variant">
      <vt:variant>
        <vt:lpstr>Theme</vt:lpstr>
      </vt:variant>
      <vt:variant>
        <vt:i4>1</vt:i4>
      </vt:variant>
      <vt:variant>
        <vt:lpstr>Slide Titles</vt:lpstr>
      </vt:variant>
      <vt:variant>
        <vt:i4>73</vt:i4>
      </vt:variant>
    </vt:vector>
  </HeadingPairs>
  <TitlesOfParts>
    <vt:vector size="74" baseType="lpstr">
      <vt:lpstr>Concourse</vt:lpstr>
      <vt:lpstr>Where does electricity come from?</vt:lpstr>
      <vt:lpstr>A short “history” of the universe</vt:lpstr>
      <vt:lpstr>The “birth” of the atom</vt:lpstr>
      <vt:lpstr>Quarks and Leptons</vt:lpstr>
      <vt:lpstr>Enter The Atom</vt:lpstr>
      <vt:lpstr>Static vs Current electricity</vt:lpstr>
      <vt:lpstr>Sources of Current Electricity</vt:lpstr>
      <vt:lpstr>Multiples and Sub-multiples</vt:lpstr>
      <vt:lpstr>Slide 9</vt:lpstr>
      <vt:lpstr>Slide 10</vt:lpstr>
      <vt:lpstr>The Volt</vt:lpstr>
      <vt:lpstr>The Ampere (Amp)</vt:lpstr>
      <vt:lpstr>The Ohm</vt:lpstr>
      <vt:lpstr>Results from experiments</vt:lpstr>
      <vt:lpstr>Results from experiments</vt:lpstr>
      <vt:lpstr>Results from experiments</vt:lpstr>
      <vt:lpstr>Results from experiments</vt:lpstr>
      <vt:lpstr>Slide 18</vt:lpstr>
      <vt:lpstr>Slide 19</vt:lpstr>
      <vt:lpstr>Slide 20</vt:lpstr>
      <vt:lpstr>Slide 21</vt:lpstr>
      <vt:lpstr>Ohm’s Law</vt:lpstr>
      <vt:lpstr>Graph for a 10 Volt Supply</vt:lpstr>
      <vt:lpstr>Graph for a 1Ω Resistor</vt:lpstr>
      <vt:lpstr>NOW….. The Maths!!!</vt:lpstr>
      <vt:lpstr>Quantity of Charge</vt:lpstr>
      <vt:lpstr>Mechanical Units (A brief introduction into SI units)</vt:lpstr>
      <vt:lpstr>Mechanical Units (A brief introduction into SI units)</vt:lpstr>
      <vt:lpstr>Length vs Distance vs Displacement</vt:lpstr>
      <vt:lpstr>Time, Mass, Current, and Temperature</vt:lpstr>
      <vt:lpstr>Force</vt:lpstr>
      <vt:lpstr>Energy and Work</vt:lpstr>
      <vt:lpstr>Power</vt:lpstr>
      <vt:lpstr>Power (cont.)</vt:lpstr>
      <vt:lpstr>Power Dissipation and Power Rating</vt:lpstr>
      <vt:lpstr>Power Measurement</vt:lpstr>
      <vt:lpstr>Examples of the Effects of electic current</vt:lpstr>
      <vt:lpstr>The 4 main effects of electrical current</vt:lpstr>
      <vt:lpstr>Electrical Heating</vt:lpstr>
      <vt:lpstr>Magnetic Effects of Current</vt:lpstr>
      <vt:lpstr>Chemical effects of electric current</vt:lpstr>
      <vt:lpstr>Chemical effects of electric current cont.</vt:lpstr>
      <vt:lpstr>Physiological effects of an electric current.</vt:lpstr>
      <vt:lpstr>AS/NZS 3000:2007 – Wiring Rules</vt:lpstr>
      <vt:lpstr>AS/NZS 3000:2007 – Wiring Rules</vt:lpstr>
      <vt:lpstr>AS/NZS 3000:2007 – Wiring Rules</vt:lpstr>
      <vt:lpstr>AS/NZS 3000:2007 – Wiring Rules</vt:lpstr>
      <vt:lpstr>AS/NZS 3000:2007 – Wiring Rules</vt:lpstr>
      <vt:lpstr>AS/NZS 3000:2007 – Wiring Rules</vt:lpstr>
      <vt:lpstr>AS/NZS 3000:2007 – Wiring Rules</vt:lpstr>
      <vt:lpstr>AS/NZS 3000:2007 – Wiring Rules</vt:lpstr>
      <vt:lpstr>AS/NZS 3000:2007 – Wiring Rules</vt:lpstr>
      <vt:lpstr>3 major sources of electricity</vt:lpstr>
      <vt:lpstr>Mechanical sources</vt:lpstr>
      <vt:lpstr>Mechanical sources</vt:lpstr>
      <vt:lpstr>Chemical sources</vt:lpstr>
      <vt:lpstr>Chemical sources</vt:lpstr>
      <vt:lpstr>Chemical sources</vt:lpstr>
      <vt:lpstr>Chemical sources</vt:lpstr>
      <vt:lpstr>Radiant sources</vt:lpstr>
      <vt:lpstr>Radiant sources</vt:lpstr>
      <vt:lpstr>Efficiency</vt:lpstr>
      <vt:lpstr>Electrical Losses</vt:lpstr>
      <vt:lpstr>Conservation of energy</vt:lpstr>
      <vt:lpstr>Standard Electrical Circuit Symbols</vt:lpstr>
      <vt:lpstr>Slide 66</vt:lpstr>
      <vt:lpstr>Slide 67</vt:lpstr>
      <vt:lpstr>Slide 68</vt:lpstr>
      <vt:lpstr>Slide 69</vt:lpstr>
      <vt:lpstr>Slide 70</vt:lpstr>
      <vt:lpstr>Slide 71</vt:lpstr>
      <vt:lpstr>Slide 72</vt:lpstr>
      <vt:lpstr>Slide 73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Where does electricity come from?</dc:title>
  <dc:creator>Mark</dc:creator>
  <cp:lastModifiedBy>Mark</cp:lastModifiedBy>
  <cp:revision>14</cp:revision>
  <dcterms:created xsi:type="dcterms:W3CDTF">2012-02-23T10:00:46Z</dcterms:created>
  <dcterms:modified xsi:type="dcterms:W3CDTF">2012-02-24T12:50:47Z</dcterms:modified>
</cp:coreProperties>
</file>